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02.jpg" ContentType="image/jpg"/>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media/image111.jpg" ContentType="image/jpg"/>
  <Override PartName="/ppt/media/image112.jpg" ContentType="image/jpg"/>
  <Override PartName="/ppt/media/image113.jpg" ContentType="image/jpg"/>
  <Override PartName="/ppt/media/image114.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180.jpg" ContentType="image/jp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91.jpg" ContentType="image/jp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11" r:id="rId3"/>
    <p:sldMasterId id="2147483737" r:id="rId4"/>
    <p:sldMasterId id="2147483743" r:id="rId5"/>
    <p:sldMasterId id="2147483770" r:id="rId6"/>
    <p:sldMasterId id="2147483790" r:id="rId7"/>
    <p:sldMasterId id="2147483804" r:id="rId8"/>
    <p:sldMasterId id="2147483830" r:id="rId9"/>
  </p:sldMasterIdLst>
  <p:notesMasterIdLst>
    <p:notesMasterId r:id="rId166"/>
  </p:notesMasterIdLst>
  <p:handoutMasterIdLst>
    <p:handoutMasterId r:id="rId167"/>
  </p:handoutMasterIdLst>
  <p:sldIdLst>
    <p:sldId id="259" r:id="rId10"/>
    <p:sldId id="2076137895" r:id="rId11"/>
    <p:sldId id="2076137799" r:id="rId12"/>
    <p:sldId id="2076137145" r:id="rId13"/>
    <p:sldId id="4535" r:id="rId14"/>
    <p:sldId id="4610" r:id="rId15"/>
    <p:sldId id="4612" r:id="rId16"/>
    <p:sldId id="4547" r:id="rId17"/>
    <p:sldId id="2076137116" r:id="rId18"/>
    <p:sldId id="10393" r:id="rId19"/>
    <p:sldId id="2076137800" r:id="rId20"/>
    <p:sldId id="10392" r:id="rId21"/>
    <p:sldId id="11682" r:id="rId22"/>
    <p:sldId id="2076137776" r:id="rId23"/>
    <p:sldId id="10819" r:id="rId24"/>
    <p:sldId id="2076136495" r:id="rId25"/>
    <p:sldId id="2076136496" r:id="rId26"/>
    <p:sldId id="2044" r:id="rId27"/>
    <p:sldId id="2045" r:id="rId28"/>
    <p:sldId id="2076136503" r:id="rId29"/>
    <p:sldId id="2047" r:id="rId30"/>
    <p:sldId id="359" r:id="rId31"/>
    <p:sldId id="2048" r:id="rId32"/>
    <p:sldId id="1895" r:id="rId33"/>
    <p:sldId id="2443" r:id="rId34"/>
    <p:sldId id="1551" r:id="rId35"/>
    <p:sldId id="2432" r:id="rId36"/>
    <p:sldId id="2433" r:id="rId37"/>
    <p:sldId id="262" r:id="rId38"/>
    <p:sldId id="263" r:id="rId39"/>
    <p:sldId id="2442" r:id="rId40"/>
    <p:sldId id="1761" r:id="rId41"/>
    <p:sldId id="2444" r:id="rId42"/>
    <p:sldId id="2446" r:id="rId43"/>
    <p:sldId id="2447" r:id="rId44"/>
    <p:sldId id="264" r:id="rId45"/>
    <p:sldId id="2448" r:id="rId46"/>
    <p:sldId id="2449" r:id="rId47"/>
    <p:sldId id="1762" r:id="rId48"/>
    <p:sldId id="1763" r:id="rId49"/>
    <p:sldId id="2430" r:id="rId50"/>
    <p:sldId id="2450" r:id="rId51"/>
    <p:sldId id="1764" r:id="rId52"/>
    <p:sldId id="1562" r:id="rId53"/>
    <p:sldId id="1563" r:id="rId54"/>
    <p:sldId id="1565" r:id="rId55"/>
    <p:sldId id="2414" r:id="rId56"/>
    <p:sldId id="1566" r:id="rId57"/>
    <p:sldId id="1572" r:id="rId58"/>
    <p:sldId id="1573" r:id="rId59"/>
    <p:sldId id="2415" r:id="rId60"/>
    <p:sldId id="1765" r:id="rId61"/>
    <p:sldId id="1766" r:id="rId62"/>
    <p:sldId id="1767" r:id="rId63"/>
    <p:sldId id="1768" r:id="rId64"/>
    <p:sldId id="1769" r:id="rId65"/>
    <p:sldId id="1770" r:id="rId66"/>
    <p:sldId id="1771" r:id="rId67"/>
    <p:sldId id="1772" r:id="rId68"/>
    <p:sldId id="1773" r:id="rId69"/>
    <p:sldId id="1774" r:id="rId70"/>
    <p:sldId id="11685" r:id="rId71"/>
    <p:sldId id="2416" r:id="rId72"/>
    <p:sldId id="2417" r:id="rId73"/>
    <p:sldId id="2418" r:id="rId74"/>
    <p:sldId id="2419" r:id="rId75"/>
    <p:sldId id="2420" r:id="rId76"/>
    <p:sldId id="11687" r:id="rId77"/>
    <p:sldId id="2076137801" r:id="rId78"/>
    <p:sldId id="2076137802" r:id="rId79"/>
    <p:sldId id="2076137804" r:id="rId80"/>
    <p:sldId id="2076137805" r:id="rId81"/>
    <p:sldId id="2076137803" r:id="rId82"/>
    <p:sldId id="2076137808" r:id="rId83"/>
    <p:sldId id="1775" r:id="rId84"/>
    <p:sldId id="1776" r:id="rId85"/>
    <p:sldId id="1777" r:id="rId86"/>
    <p:sldId id="2076137809" r:id="rId87"/>
    <p:sldId id="2076137810" r:id="rId88"/>
    <p:sldId id="2076137811" r:id="rId89"/>
    <p:sldId id="2076137812" r:id="rId90"/>
    <p:sldId id="2076137813" r:id="rId91"/>
    <p:sldId id="11686" r:id="rId92"/>
    <p:sldId id="2437" r:id="rId93"/>
    <p:sldId id="2076137796" r:id="rId94"/>
    <p:sldId id="1817" r:id="rId95"/>
    <p:sldId id="2076137797" r:id="rId96"/>
    <p:sldId id="1830" r:id="rId97"/>
    <p:sldId id="1850" r:id="rId98"/>
    <p:sldId id="1835" r:id="rId99"/>
    <p:sldId id="2438" r:id="rId100"/>
    <p:sldId id="2076137798" r:id="rId101"/>
    <p:sldId id="2436" r:id="rId102"/>
    <p:sldId id="2076137816" r:id="rId103"/>
    <p:sldId id="2076137817" r:id="rId104"/>
    <p:sldId id="2076137818" r:id="rId105"/>
    <p:sldId id="2076137819" r:id="rId106"/>
    <p:sldId id="11688" r:id="rId107"/>
    <p:sldId id="2076137820" r:id="rId108"/>
    <p:sldId id="2076137821" r:id="rId109"/>
    <p:sldId id="2076137822" r:id="rId110"/>
    <p:sldId id="2076137823" r:id="rId111"/>
    <p:sldId id="10341" r:id="rId112"/>
    <p:sldId id="2076137824" r:id="rId113"/>
    <p:sldId id="10342" r:id="rId114"/>
    <p:sldId id="2076137825" r:id="rId115"/>
    <p:sldId id="2076137826" r:id="rId116"/>
    <p:sldId id="2076137827" r:id="rId117"/>
    <p:sldId id="2076137828" r:id="rId118"/>
    <p:sldId id="2076137829" r:id="rId119"/>
    <p:sldId id="10356" r:id="rId120"/>
    <p:sldId id="267" r:id="rId121"/>
    <p:sldId id="2076137830" r:id="rId122"/>
    <p:sldId id="2076137831" r:id="rId123"/>
    <p:sldId id="2076136435" r:id="rId124"/>
    <p:sldId id="2076136436" r:id="rId125"/>
    <p:sldId id="10350" r:id="rId126"/>
    <p:sldId id="3805" r:id="rId127"/>
    <p:sldId id="10348" r:id="rId128"/>
    <p:sldId id="10387" r:id="rId129"/>
    <p:sldId id="2076137814" r:id="rId130"/>
    <p:sldId id="10352" r:id="rId131"/>
    <p:sldId id="10351" r:id="rId132"/>
    <p:sldId id="2076137832" r:id="rId133"/>
    <p:sldId id="10339" r:id="rId134"/>
    <p:sldId id="2076137815" r:id="rId135"/>
    <p:sldId id="2076137833" r:id="rId136"/>
    <p:sldId id="2076137834" r:id="rId137"/>
    <p:sldId id="2076137835" r:id="rId138"/>
    <p:sldId id="2076137878" r:id="rId139"/>
    <p:sldId id="2076137888" r:id="rId140"/>
    <p:sldId id="2076137886" r:id="rId141"/>
    <p:sldId id="2076137887" r:id="rId142"/>
    <p:sldId id="2076137889" r:id="rId143"/>
    <p:sldId id="8749" r:id="rId144"/>
    <p:sldId id="3824" r:id="rId145"/>
    <p:sldId id="3825" r:id="rId146"/>
    <p:sldId id="2076136459" r:id="rId147"/>
    <p:sldId id="2076137275" r:id="rId148"/>
    <p:sldId id="8752" r:id="rId149"/>
    <p:sldId id="3829" r:id="rId150"/>
    <p:sldId id="8754" r:id="rId151"/>
    <p:sldId id="8755" r:id="rId152"/>
    <p:sldId id="8756" r:id="rId153"/>
    <p:sldId id="2076136451" r:id="rId154"/>
    <p:sldId id="2076136460" r:id="rId155"/>
    <p:sldId id="2076136440" r:id="rId156"/>
    <p:sldId id="2076136466" r:id="rId157"/>
    <p:sldId id="2076136442" r:id="rId158"/>
    <p:sldId id="2076137894" r:id="rId159"/>
    <p:sldId id="2427" r:id="rId160"/>
    <p:sldId id="2421" r:id="rId161"/>
    <p:sldId id="2440" r:id="rId162"/>
    <p:sldId id="2428" r:id="rId163"/>
    <p:sldId id="2429" r:id="rId164"/>
    <p:sldId id="1760"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AB3"/>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5226" autoAdjust="0"/>
  </p:normalViewPr>
  <p:slideViewPr>
    <p:cSldViewPr snapToGrid="0">
      <p:cViewPr varScale="1">
        <p:scale>
          <a:sx n="78" d="100"/>
          <a:sy n="78" d="100"/>
        </p:scale>
        <p:origin x="754"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slide" Target="slides/slide129.xml"/><Relationship Id="rId154" Type="http://schemas.openxmlformats.org/officeDocument/2006/relationships/slide" Target="slides/slide145.xml"/><Relationship Id="rId159" Type="http://schemas.openxmlformats.org/officeDocument/2006/relationships/slide" Target="slides/slide150.xml"/><Relationship Id="rId170" Type="http://schemas.openxmlformats.org/officeDocument/2006/relationships/theme" Target="theme/theme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tableStyles" Target="tableStyles.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143" Type="http://schemas.openxmlformats.org/officeDocument/2006/relationships/slide" Target="slides/slide134.xml"/><Relationship Id="rId148" Type="http://schemas.openxmlformats.org/officeDocument/2006/relationships/slide" Target="slides/slide139.xml"/><Relationship Id="rId151" Type="http://schemas.openxmlformats.org/officeDocument/2006/relationships/slide" Target="slides/slide142.xml"/><Relationship Id="rId156" Type="http://schemas.openxmlformats.org/officeDocument/2006/relationships/slide" Target="slides/slide147.xml"/><Relationship Id="rId164" Type="http://schemas.openxmlformats.org/officeDocument/2006/relationships/slide" Target="slides/slide155.xml"/><Relationship Id="rId16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27/08/2021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27/08/2021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power-platform/admin/control-environment-creation"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254062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39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986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92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31</a:t>
            </a:fld>
            <a:endParaRPr lang="en-GB"/>
          </a:p>
        </p:txBody>
      </p:sp>
    </p:spTree>
    <p:extLst>
      <p:ext uri="{BB962C8B-B14F-4D97-AF65-F5344CB8AC3E}">
        <p14:creationId xmlns:p14="http://schemas.microsoft.com/office/powerpoint/2010/main" val="3144820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35</a:t>
            </a:fld>
            <a:endParaRPr lang="en-GB"/>
          </a:p>
        </p:txBody>
      </p:sp>
    </p:spTree>
    <p:extLst>
      <p:ext uri="{BB962C8B-B14F-4D97-AF65-F5344CB8AC3E}">
        <p14:creationId xmlns:p14="http://schemas.microsoft.com/office/powerpoint/2010/main" val="21286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83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269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852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8/27/2021 4:54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16047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999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24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647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7136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058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9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574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630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8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70</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756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8919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37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7036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034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20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691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9649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418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969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407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57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6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66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199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100</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101</a:t>
            </a:fld>
            <a:endParaRPr lang="en-GB"/>
          </a:p>
        </p:txBody>
      </p:sp>
    </p:spTree>
    <p:extLst>
      <p:ext uri="{BB962C8B-B14F-4D97-AF65-F5344CB8AC3E}">
        <p14:creationId xmlns:p14="http://schemas.microsoft.com/office/powerpoint/2010/main" val="1203459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tx1"/>
                </a:solidFill>
              </a:rPr>
              <a:t>For data residency concerns, </a:t>
            </a:r>
            <a:r>
              <a:rPr lang="en-US" sz="1200" dirty="0" err="1">
                <a:solidFill>
                  <a:schemeClr val="tx1"/>
                </a:solidFill>
              </a:rPr>
              <a:t>envs</a:t>
            </a:r>
            <a:r>
              <a:rPr lang="en-US" sz="1200" dirty="0">
                <a:solidFill>
                  <a:schemeClr val="tx1"/>
                </a:solidFill>
              </a:rPr>
              <a:t>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a:t>
            </a:r>
            <a:r>
              <a:rPr lang="en-US" sz="1200" dirty="0" err="1">
                <a:solidFill>
                  <a:schemeClr val="tx1"/>
                </a:solidFill>
              </a:rPr>
              <a:t>envs</a:t>
            </a:r>
            <a:r>
              <a:rPr lang="en-US" sz="1200" dirty="0">
                <a:solidFill>
                  <a:schemeClr val="tx1"/>
                </a:solidFill>
              </a:rPr>
              <a:t> for DevOps, for permission reasons</a:t>
            </a:r>
          </a:p>
          <a:p>
            <a:r>
              <a:rPr lang="en-US" sz="1200" dirty="0">
                <a:solidFill>
                  <a:schemeClr val="tx1"/>
                </a:solidFill>
              </a:rPr>
              <a:t>Full control over who can create those environments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b="1" i="0" kern="1200">
                <a:solidFill>
                  <a:schemeClr val="tx1"/>
                </a:solidFill>
                <a:effectLst/>
                <a:latin typeface="Segoe UI" pitchFamily="34" charset="0"/>
                <a:ea typeface="Segoe UI" pitchFamily="34" charset="0"/>
                <a:cs typeface="Segoe UI" pitchFamily="34" charset="0"/>
              </a:rPr>
              <a:t>Control who can create and manage environments in the Power Platform Admin center: </a:t>
            </a:r>
            <a:r>
              <a:rPr lang="en-US">
                <a:hlinkClick r:id="rId3"/>
              </a:rPr>
              <a:t>https</a:t>
            </a:r>
            <a:r>
              <a:rPr lang="en-US" dirty="0">
                <a:hlinkClick r:id="rId3"/>
              </a:rPr>
              <a:t>://docs.microsoft.com/en-us/power-platform/admin/control-environment-creation</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5209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Default for people to get started, build apps for their teams</a:t>
            </a:r>
          </a:p>
          <a:p>
            <a:endParaRPr lang="en-GB" dirty="0"/>
          </a:p>
          <a:p>
            <a:r>
              <a:rPr lang="en-GB">
                <a:hlinkClick r:id="rId3"/>
              </a:rPr>
              <a:t>https://powerapps.microsoft.com/en-us/blog/establishing-an-environment-strategy-for-microsoft-power-platform/</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7835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106</a:t>
            </a:fld>
            <a:endParaRPr lang="en-GB"/>
          </a:p>
        </p:txBody>
      </p:sp>
    </p:spTree>
    <p:extLst>
      <p:ext uri="{BB962C8B-B14F-4D97-AF65-F5344CB8AC3E}">
        <p14:creationId xmlns:p14="http://schemas.microsoft.com/office/powerpoint/2010/main" val="3980776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107</a:t>
            </a:fld>
            <a:endParaRPr lang="en-GB"/>
          </a:p>
        </p:txBody>
      </p:sp>
    </p:spTree>
    <p:extLst>
      <p:ext uri="{BB962C8B-B14F-4D97-AF65-F5344CB8AC3E}">
        <p14:creationId xmlns:p14="http://schemas.microsoft.com/office/powerpoint/2010/main" val="574054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53393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5"/>
          </p:nvPr>
        </p:nvSpPr>
        <p:spPr/>
        <p:txBody>
          <a:bodyPr/>
          <a:lstStyle/>
          <a:p>
            <a:fld id="{72663D9C-1D7D-4FC0-B2CB-7774326D51DC}" type="slidenum">
              <a:rPr lang="en-GB" smtClean="0"/>
              <a:t>112</a:t>
            </a:fld>
            <a:endParaRPr lang="en-GB"/>
          </a:p>
        </p:txBody>
      </p:sp>
    </p:spTree>
    <p:extLst>
      <p:ext uri="{BB962C8B-B14F-4D97-AF65-F5344CB8AC3E}">
        <p14:creationId xmlns:p14="http://schemas.microsoft.com/office/powerpoint/2010/main" val="1098592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113</a:t>
            </a:fld>
            <a:endParaRPr lang="en-GB"/>
          </a:p>
        </p:txBody>
      </p:sp>
    </p:spTree>
    <p:extLst>
      <p:ext uri="{BB962C8B-B14F-4D97-AF65-F5344CB8AC3E}">
        <p14:creationId xmlns:p14="http://schemas.microsoft.com/office/powerpoint/2010/main" val="1098106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20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2056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741776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94191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3497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182372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78299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8/27/2021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3839879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Applies to all environments that aren’t your managed environments </a:t>
            </a:r>
          </a:p>
          <a:p>
            <a:r>
              <a:rPr lang="en-US" dirty="0"/>
              <a:t>Put Office into business and Azure into non-business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8/27/2021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26069205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8/27/2021 4:54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5478831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397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131</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132</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133</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65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135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8/27/2021 4:54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482334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25442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140</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142</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143</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144</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123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7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149</a:t>
            </a:fld>
            <a:endParaRPr lang="en-US"/>
          </a:p>
        </p:txBody>
      </p:sp>
    </p:spTree>
    <p:extLst>
      <p:ext uri="{BB962C8B-B14F-4D97-AF65-F5344CB8AC3E}">
        <p14:creationId xmlns:p14="http://schemas.microsoft.com/office/powerpoint/2010/main" val="10371772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150</a:t>
            </a:fld>
            <a:endParaRPr lang="en-GB"/>
          </a:p>
        </p:txBody>
      </p:sp>
    </p:spTree>
    <p:extLst>
      <p:ext uri="{BB962C8B-B14F-4D97-AF65-F5344CB8AC3E}">
        <p14:creationId xmlns:p14="http://schemas.microsoft.com/office/powerpoint/2010/main" val="3935181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7267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https://docs.microsoft.com/en-us/flow/</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703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8/27/2021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9603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5202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025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97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205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73257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279935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2531998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3340-A39B-43A7-94EE-B7030CD3FD49}"/>
              </a:ext>
            </a:extLst>
          </p:cNvPr>
          <p:cNvSpPr>
            <a:spLocks noGrp="1"/>
          </p:cNvSpPr>
          <p:nvPr>
            <p:ph type="ctrTitle"/>
          </p:nvPr>
        </p:nvSpPr>
        <p:spPr>
          <a:xfrm>
            <a:off x="1524000" y="1663945"/>
            <a:ext cx="9144000" cy="1846018"/>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2FDCBF10-E02C-45A7-AC38-14BCBAE0DCFB}"/>
              </a:ext>
            </a:extLst>
          </p:cNvPr>
          <p:cNvSpPr>
            <a:spLocks noGrp="1"/>
          </p:cNvSpPr>
          <p:nvPr>
            <p:ph type="subTitle" idx="1"/>
          </p:nvPr>
        </p:nvSpPr>
        <p:spPr>
          <a:xfrm>
            <a:off x="1524000" y="3602038"/>
            <a:ext cx="9144000" cy="36933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73F31B-DD28-474A-B9F6-7F33264F4D8D}"/>
              </a:ext>
            </a:extLst>
          </p:cNvPr>
          <p:cNvSpPr>
            <a:spLocks noGrp="1"/>
          </p:cNvSpPr>
          <p:nvPr>
            <p:ph type="dt" sz="half" idx="10"/>
          </p:nvPr>
        </p:nvSpPr>
        <p:spPr/>
        <p:txBody>
          <a:bodyPr/>
          <a:lstStyle/>
          <a:p>
            <a:pPr defTabSz="914192"/>
            <a:fld id="{550ADE0A-E2C9-45AB-9EB4-F14ED6C42F48}" type="datetimeFigureOut">
              <a:rPr lang="en-US" smtClean="0">
                <a:solidFill>
                  <a:srgbClr val="1A1A1A"/>
                </a:solidFill>
              </a:rPr>
              <a:pPr defTabSz="914192"/>
              <a:t>8/27/2021</a:t>
            </a:fld>
            <a:endParaRPr lang="en-US">
              <a:solidFill>
                <a:srgbClr val="1A1A1A"/>
              </a:solidFill>
            </a:endParaRPr>
          </a:p>
        </p:txBody>
      </p:sp>
      <p:sp>
        <p:nvSpPr>
          <p:cNvPr id="5" name="Footer Placeholder 4">
            <a:extLst>
              <a:ext uri="{FF2B5EF4-FFF2-40B4-BE49-F238E27FC236}">
                <a16:creationId xmlns:a16="http://schemas.microsoft.com/office/drawing/2014/main" id="{C3CF7C02-91DE-4D27-9A8D-2AA99A076C6A}"/>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3D23D4B7-1C14-4829-9791-8D8668FCE280}"/>
              </a:ext>
            </a:extLst>
          </p:cNvPr>
          <p:cNvSpPr>
            <a:spLocks noGrp="1"/>
          </p:cNvSpPr>
          <p:nvPr>
            <p:ph type="sldNum" sz="quarter" idx="12"/>
          </p:nvPr>
        </p:nvSpPr>
        <p:spPr/>
        <p:txBody>
          <a:bodyPr/>
          <a:lstStyle/>
          <a:p>
            <a:pPr defTabSz="914192"/>
            <a:fld id="{D87274CC-F6AE-4A0C-A56D-1A2DA1183931}"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12875307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652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1398255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536117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39319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886713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497300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81749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5175395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213717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54940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75821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9073146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9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7628041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6321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246813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2482931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4041872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191752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84089442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41831699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8/27/2021</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5368423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2318293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8/27/2021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17470489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795579493"/>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2959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678903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8/27/2021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7102925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230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42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1474518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497086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0798258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37546187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3065897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978405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744580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9486512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31625754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1251948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21305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241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4103211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16082398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75016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3107470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271577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245941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036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8918135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9278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13617502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5249715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1831947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52512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8581809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5639156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286320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272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1964946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82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98427011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4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8/27/2021</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7150615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8/27/2021</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17186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214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0989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27/08/2021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90378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27-08-2021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7658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06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0018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313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48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537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24134790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6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8/27/2021</a:t>
            </a:fld>
            <a:endParaRPr>
              <a:solidFill>
                <a:srgbClr val="292929">
                  <a:tint val="75000"/>
                </a:srgbClr>
              </a:solidFill>
            </a:endParaRPr>
          </a:p>
        </p:txBody>
      </p:sp>
    </p:spTree>
    <p:extLst>
      <p:ext uri="{BB962C8B-B14F-4D97-AF65-F5344CB8AC3E}">
        <p14:creationId xmlns:p14="http://schemas.microsoft.com/office/powerpoint/2010/main" val="4078864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61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27-08-2021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27-08-2021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27-08-2021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37507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11900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361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775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00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433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9613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27-08-2021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60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04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36966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94058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60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023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311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21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02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15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27-08-2021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61516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742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24A3A5-AEC3-4D3C-B23F-33D3C8F09335}"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0123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8/27/2021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686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006457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8/27/2021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74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8/27/2021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983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8/27/2021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23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67246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9163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10447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01693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64283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786422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335420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968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695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49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44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50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27-08-2021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2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108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511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6546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90560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055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597747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1844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645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953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theme" Target="../theme/theme4.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theme" Target="../theme/theme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27.emf"/><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theme" Target="../theme/theme8.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theme" Target="../theme/theme9.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27-08-2021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789"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97078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8/27/2021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662305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8700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27/08/2021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061345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77967824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3604778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30613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1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0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20.xml"/><Relationship Id="rId4" Type="http://schemas.openxmlformats.org/officeDocument/2006/relationships/hyperlink" Target="https://aka.ms/ppac"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notesSlide" Target="../notesSlides/notesSlide8.xml"/><Relationship Id="rId7" Type="http://schemas.openxmlformats.org/officeDocument/2006/relationships/image" Target="../media/image66.png"/><Relationship Id="rId2" Type="http://schemas.openxmlformats.org/officeDocument/2006/relationships/slideLayout" Target="../slideLayouts/slideLayout122.xml"/><Relationship Id="rId1" Type="http://schemas.openxmlformats.org/officeDocument/2006/relationships/themeOverride" Target="../theme/themeOverride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svg"/></Relationships>
</file>

<file path=ppt/slides/_rels/slide11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svg"/></Relationships>
</file>

<file path=ppt/slides/_rels/slide11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8.xml"/><Relationship Id="rId1" Type="http://schemas.openxmlformats.org/officeDocument/2006/relationships/slideLayout" Target="../slideLayouts/slideLayout22.xml"/><Relationship Id="rId4" Type="http://schemas.openxmlformats.org/officeDocument/2006/relationships/image" Target="../media/image189.sv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1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2.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6.png"/></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4.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6.xml"/><Relationship Id="rId5" Type="http://schemas.openxmlformats.org/officeDocument/2006/relationships/image" Target="../media/image196.png"/><Relationship Id="rId4" Type="http://schemas.openxmlformats.org/officeDocument/2006/relationships/image" Target="../media/image195.png"/></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26.xml"/><Relationship Id="rId6" Type="http://schemas.openxmlformats.org/officeDocument/2006/relationships/image" Target="../media/image198.emf"/><Relationship Id="rId5" Type="http://schemas.openxmlformats.org/officeDocument/2006/relationships/image" Target="../media/image197.emf"/><Relationship Id="rId4" Type="http://schemas.openxmlformats.org/officeDocument/2006/relationships/hyperlink" Target="https://protection.office.com/" TargetMode="External"/></Relationships>
</file>

<file path=ppt/slides/_rels/slide132.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image" Target="../media/image197.emf"/><Relationship Id="rId7" Type="http://schemas.openxmlformats.org/officeDocument/2006/relationships/image" Target="../media/image193.png"/><Relationship Id="rId2" Type="http://schemas.openxmlformats.org/officeDocument/2006/relationships/notesSlide" Target="../notesSlides/notesSlide77.xml"/><Relationship Id="rId1" Type="http://schemas.openxmlformats.org/officeDocument/2006/relationships/slideLayout" Target="../slideLayouts/slideLayout2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01.emf"/><Relationship Id="rId4" Type="http://schemas.openxmlformats.org/officeDocument/2006/relationships/hyperlink" Target="https://aka.ms/ppac" TargetMode="External"/><Relationship Id="rId9" Type="http://schemas.openxmlformats.org/officeDocument/2006/relationships/image" Target="../media/image200.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26.xml"/><Relationship Id="rId5" Type="http://schemas.openxmlformats.org/officeDocument/2006/relationships/image" Target="../media/image203.png"/><Relationship Id="rId4" Type="http://schemas.openxmlformats.org/officeDocument/2006/relationships/image" Target="../media/image202.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2.xml"/><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83.xml"/><Relationship Id="rId1" Type="http://schemas.openxmlformats.org/officeDocument/2006/relationships/slideLayout" Target="../slideLayouts/slideLayout28.xml"/><Relationship Id="rId5" Type="http://schemas.openxmlformats.org/officeDocument/2006/relationships/image" Target="../media/image206.png"/><Relationship Id="rId4" Type="http://schemas.openxmlformats.org/officeDocument/2006/relationships/hyperlink" Target="https://aka.ms/ppac"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210.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23.xml"/><Relationship Id="rId6" Type="http://schemas.openxmlformats.org/officeDocument/2006/relationships/image" Target="../media/image209.png"/><Relationship Id="rId5" Type="http://schemas.openxmlformats.org/officeDocument/2006/relationships/image" Target="../media/image208.emf"/><Relationship Id="rId4" Type="http://schemas.openxmlformats.org/officeDocument/2006/relationships/image" Target="../media/image207.emf"/><Relationship Id="rId9" Type="http://schemas.openxmlformats.org/officeDocument/2006/relationships/image" Target="../media/image212.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6.xml"/><Relationship Id="rId1" Type="http://schemas.openxmlformats.org/officeDocument/2006/relationships/slideLayout" Target="../slideLayouts/slideLayout23.xml"/><Relationship Id="rId4" Type="http://schemas.openxmlformats.org/officeDocument/2006/relationships/image" Target="../media/image214.png"/></Relationships>
</file>

<file path=ppt/slides/_rels/slide1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216.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220.png"/><Relationship Id="rId2" Type="http://schemas.openxmlformats.org/officeDocument/2006/relationships/notesSlide" Target="../notesSlides/notesSlide89.xml"/><Relationship Id="rId1" Type="http://schemas.openxmlformats.org/officeDocument/2006/relationships/slideLayout" Target="../slideLayouts/slideLayout2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47.xml.rels><?xml version="1.0" encoding="UTF-8" standalone="yes"?>
<Relationships xmlns="http://schemas.openxmlformats.org/package/2006/relationships"><Relationship Id="rId3" Type="http://schemas.openxmlformats.org/officeDocument/2006/relationships/hyperlink" Target="https://aka.ms/restrictflowconnector" TargetMode="External"/><Relationship Id="rId2" Type="http://schemas.openxmlformats.org/officeDocument/2006/relationships/hyperlink" Target="https://aka.ms/restrictappcreators" TargetMode="External"/><Relationship Id="rId1" Type="http://schemas.openxmlformats.org/officeDocument/2006/relationships/slideLayout" Target="../slideLayouts/slideLayout29.xml"/><Relationship Id="rId6" Type="http://schemas.openxmlformats.org/officeDocument/2006/relationships/image" Target="../media/image221.png"/><Relationship Id="rId5" Type="http://schemas.openxmlformats.org/officeDocument/2006/relationships/hyperlink" Target="https://aka.ms/newconnectornotification" TargetMode="External"/><Relationship Id="rId4" Type="http://schemas.openxmlformats.org/officeDocument/2006/relationships/hyperlink" Target="https://aka.ms/restrictappconnector"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50.xml.rels><?xml version="1.0" encoding="UTF-8" standalone="yes"?>
<Relationships xmlns="http://schemas.openxmlformats.org/package/2006/relationships"><Relationship Id="rId3" Type="http://schemas.openxmlformats.org/officeDocument/2006/relationships/hyperlink" Target="https://docs.microsoft.com/en-gb/power-platform/admin/powerapps-powershell" TargetMode="External"/><Relationship Id="rId2" Type="http://schemas.openxmlformats.org/officeDocument/2006/relationships/notesSlide" Target="../notesSlides/notesSlide91.xml"/><Relationship Id="rId1" Type="http://schemas.openxmlformats.org/officeDocument/2006/relationships/slideLayout" Target="../slideLayouts/slideLayout28.xml"/><Relationship Id="rId4" Type="http://schemas.openxmlformats.org/officeDocument/2006/relationships/hyperlink" Target="https://docs.microsoft.com/en-us/microsoft-365/compliance/audit-log-retention-policies?view=o365-worldwide"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microsoft.com/en-us/flow/"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24.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channel/UClBCcDTylJUzvP8sycg6pEA" TargetMode="External"/><Relationship Id="rId2" Type="http://schemas.openxmlformats.org/officeDocument/2006/relationships/hyperlink" Target="https://flow.microsoft.com/en-us/blog/author/jolevesq/" TargetMode="Externa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169.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7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https://www.linkedin.com/in/jenkinsns/" TargetMode="External"/><Relationship Id="rId18" Type="http://schemas.openxmlformats.org/officeDocument/2006/relationships/image" Target="../media/image52.jp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49.jpg"/><Relationship Id="rId17" Type="http://schemas.openxmlformats.org/officeDocument/2006/relationships/hyperlink" Target="http://www.jenkinsblogs.com/" TargetMode="External"/><Relationship Id="rId2" Type="http://schemas.openxmlformats.org/officeDocument/2006/relationships/image" Target="../media/image40.jpe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png"/><Relationship Id="rId15" Type="http://schemas.openxmlformats.org/officeDocument/2006/relationships/hyperlink" Target="mailto:jenkinsns@gmail.com" TargetMode="External"/><Relationship Id="rId10" Type="http://schemas.openxmlformats.org/officeDocument/2006/relationships/image" Target="../media/image48.png"/><Relationship Id="rId19" Type="http://schemas.openxmlformats.org/officeDocument/2006/relationships/hyperlink" Target="https://www.youtube.com/user/jenkinsns" TargetMode="External"/><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7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5.png"/><Relationship Id="rId16" Type="http://schemas.openxmlformats.org/officeDocument/2006/relationships/image" Target="../media/image99.png"/><Relationship Id="rId1" Type="http://schemas.openxmlformats.org/officeDocument/2006/relationships/slideLayout" Target="../slideLayouts/slideLayout8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78.xml"/><Relationship Id="rId4" Type="http://schemas.openxmlformats.org/officeDocument/2006/relationships/hyperlink" Target="https://flow.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low.microsoft.com/en-us/pric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svg"/></Relationships>
</file>

<file path=ppt/slides/_rels/slide36.xml.rels><?xml version="1.0" encoding="UTF-8" standalone="yes"?>
<Relationships xmlns="http://schemas.openxmlformats.org/package/2006/relationships"><Relationship Id="rId3" Type="http://schemas.openxmlformats.org/officeDocument/2006/relationships/hyperlink" Target="mailto:johnsharp@contoso.com" TargetMode="External"/><Relationship Id="rId2" Type="http://schemas.openxmlformats.org/officeDocument/2006/relationships/image" Target="../media/image111.jpg"/><Relationship Id="rId1" Type="http://schemas.openxmlformats.org/officeDocument/2006/relationships/slideLayout" Target="../slideLayouts/slideLayout79.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43.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flow.microsoft.com/blog/copying-using-filtering/" TargetMode="Externa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7.jpeg"/><Relationship Id="rId2" Type="http://schemas.openxmlformats.org/officeDocument/2006/relationships/slideLayout" Target="../slideLayouts/slideLayout149.xml"/><Relationship Id="rId1" Type="http://schemas.openxmlformats.org/officeDocument/2006/relationships/tags" Target="../tags/tag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9.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1.xml"/><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1.xml"/><Relationship Id="rId4" Type="http://schemas.openxmlformats.org/officeDocument/2006/relationships/image" Target="../media/image1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89.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6.xml"/><Relationship Id="rId1" Type="http://schemas.openxmlformats.org/officeDocument/2006/relationships/slideLayout" Target="../slideLayouts/slideLayout12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9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3.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hyperlink" Target="https://docs.microsoft.com/connectors" TargetMode="External"/><Relationship Id="rId21" Type="http://schemas.openxmlformats.org/officeDocument/2006/relationships/image" Target="../media/image174.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notesSlide" Target="../notesSlides/notesSlide49.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20.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64.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68.png"/><Relationship Id="rId10" Type="http://schemas.openxmlformats.org/officeDocument/2006/relationships/hyperlink" Target="https://youtu.be/dBCS1nPsDiE" TargetMode="External"/><Relationship Id="rId19" Type="http://schemas.openxmlformats.org/officeDocument/2006/relationships/image" Target="../media/image172.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67.png"/><Relationship Id="rId22" Type="http://schemas.openxmlformats.org/officeDocument/2006/relationships/image" Target="../media/image17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Microsoft Power Automate</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67191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Environments are containers that administrators can use to manage apps, flows, connectors and other assets, along with permission to allow organization users to use the resources.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object 6">
            <a:extLst>
              <a:ext uri="{FF2B5EF4-FFF2-40B4-BE49-F238E27FC236}">
                <a16:creationId xmlns:a16="http://schemas.microsoft.com/office/drawing/2014/main" id="{672C4FA6-EAEE-4A42-A981-96AC73331923}"/>
              </a:ext>
            </a:extLst>
          </p:cNvPr>
          <p:cNvSpPr/>
          <p:nvPr/>
        </p:nvSpPr>
        <p:spPr>
          <a:xfrm>
            <a:off x="682487" y="3065145"/>
            <a:ext cx="10784616" cy="340026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05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Know your environments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11085242" cy="4588307"/>
          </a:xfrm>
          <a:prstGeom prst="rect">
            <a:avLst/>
          </a:prstGeom>
        </p:spPr>
        <p:txBody>
          <a:bodyPr wrap="square">
            <a:spAutoFit/>
          </a:bodyPr>
          <a:lstStyle/>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a:t>
            </a:r>
            <a:r>
              <a:rPr lang="en-US" sz="2800" spc="-10" dirty="0">
                <a:latin typeface="Carlito"/>
                <a:cs typeface="Carlito"/>
              </a:rPr>
              <a:t>are </a:t>
            </a:r>
            <a:r>
              <a:rPr lang="en-US" sz="2800" spc="-5" dirty="0">
                <a:latin typeface="Carlito"/>
                <a:cs typeface="Carlito"/>
              </a:rPr>
              <a:t>tied </a:t>
            </a:r>
            <a:r>
              <a:rPr lang="en-US" sz="2800" spc="-20" dirty="0">
                <a:latin typeface="Carlito"/>
                <a:cs typeface="Carlito"/>
              </a:rPr>
              <a:t>to </a:t>
            </a:r>
            <a:r>
              <a:rPr lang="en-US" sz="2800" spc="-5" dirty="0">
                <a:latin typeface="Carlito"/>
                <a:cs typeface="Carlito"/>
              </a:rPr>
              <a:t>a </a:t>
            </a:r>
            <a:r>
              <a:rPr lang="en-US" sz="2800" spc="-10" dirty="0">
                <a:latin typeface="Carlito"/>
                <a:cs typeface="Carlito"/>
              </a:rPr>
              <a:t>geographic location that</a:t>
            </a:r>
            <a:r>
              <a:rPr lang="en-US" sz="2800" spc="70" dirty="0">
                <a:latin typeface="Carlito"/>
                <a:cs typeface="Carlito"/>
              </a:rPr>
              <a:t> </a:t>
            </a:r>
            <a:r>
              <a:rPr lang="en-US" sz="2800" spc="-5" dirty="0">
                <a:latin typeface="Carlito"/>
                <a:cs typeface="Carlito"/>
              </a:rPr>
              <a:t>is </a:t>
            </a:r>
            <a:r>
              <a:rPr lang="en-US" sz="2800" spc="-15" dirty="0">
                <a:latin typeface="Carlito"/>
                <a:cs typeface="Carlito"/>
              </a:rPr>
              <a:t>configured at </a:t>
            </a:r>
            <a:r>
              <a:rPr lang="en-US" sz="2800" spc="-5" dirty="0">
                <a:latin typeface="Carlito"/>
                <a:cs typeface="Carlito"/>
              </a:rPr>
              <a:t>the time the </a:t>
            </a:r>
            <a:r>
              <a:rPr lang="en-US" sz="2800" spc="-15" dirty="0">
                <a:latin typeface="Carlito"/>
                <a:cs typeface="Carlito"/>
              </a:rPr>
              <a:t>environment </a:t>
            </a:r>
            <a:r>
              <a:rPr lang="en-US" sz="2800" spc="-5" dirty="0">
                <a:latin typeface="Carlito"/>
                <a:cs typeface="Carlito"/>
              </a:rPr>
              <a:t>is</a:t>
            </a:r>
            <a:r>
              <a:rPr lang="en-US" sz="2800" spc="90" dirty="0">
                <a:latin typeface="Carlito"/>
                <a:cs typeface="Carlito"/>
              </a:rPr>
              <a:t> </a:t>
            </a:r>
            <a:r>
              <a:rPr lang="en-US" sz="2800" spc="-15" dirty="0">
                <a:latin typeface="Carlito"/>
                <a:cs typeface="Carlito"/>
              </a:rPr>
              <a:t>created.</a:t>
            </a: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15" dirty="0">
                <a:latin typeface="Carlito"/>
                <a:cs typeface="Carlito"/>
              </a:rPr>
              <a:t>Environments can </a:t>
            </a:r>
            <a:r>
              <a:rPr lang="en-US" sz="2800" spc="-5" dirty="0">
                <a:latin typeface="Carlito"/>
                <a:cs typeface="Carlito"/>
              </a:rPr>
              <a:t>be used </a:t>
            </a:r>
            <a:r>
              <a:rPr lang="en-US" sz="2800" spc="-15" dirty="0">
                <a:latin typeface="Carlito"/>
                <a:cs typeface="Carlito"/>
              </a:rPr>
              <a:t>to </a:t>
            </a:r>
            <a:r>
              <a:rPr lang="en-US" sz="2800" spc="-20" dirty="0">
                <a:latin typeface="Carlito"/>
                <a:cs typeface="Carlito"/>
              </a:rPr>
              <a:t>target different </a:t>
            </a:r>
            <a:r>
              <a:rPr lang="en-US" sz="2800" spc="-5" dirty="0">
                <a:latin typeface="Carlito"/>
                <a:cs typeface="Carlito"/>
              </a:rPr>
              <a:t>audiences  </a:t>
            </a:r>
            <a:r>
              <a:rPr lang="en-US" sz="2800" spc="-10" dirty="0">
                <a:latin typeface="Carlito"/>
                <a:cs typeface="Carlito"/>
              </a:rPr>
              <a:t>and/or </a:t>
            </a:r>
            <a:r>
              <a:rPr lang="en-US" sz="2800" spc="-20" dirty="0">
                <a:latin typeface="Carlito"/>
                <a:cs typeface="Carlito"/>
              </a:rPr>
              <a:t>for different </a:t>
            </a:r>
            <a:r>
              <a:rPr lang="en-US" sz="2800" spc="-10" dirty="0">
                <a:latin typeface="Carlito"/>
                <a:cs typeface="Carlito"/>
              </a:rPr>
              <a:t>purposes </a:t>
            </a:r>
            <a:r>
              <a:rPr lang="en-US" sz="2800" spc="-5" dirty="0">
                <a:latin typeface="Carlito"/>
                <a:cs typeface="Carlito"/>
              </a:rPr>
              <a:t>such as </a:t>
            </a:r>
            <a:r>
              <a:rPr lang="en-US" sz="2800" spc="-50" dirty="0">
                <a:latin typeface="Carlito"/>
                <a:cs typeface="Carlito"/>
              </a:rPr>
              <a:t>dev, </a:t>
            </a:r>
            <a:r>
              <a:rPr lang="en-US" sz="2800" spc="-20" dirty="0">
                <a:latin typeface="Carlito"/>
                <a:cs typeface="Carlito"/>
              </a:rPr>
              <a:t>test </a:t>
            </a:r>
            <a:r>
              <a:rPr lang="en-US" sz="2800" spc="-5" dirty="0">
                <a:latin typeface="Carlito"/>
                <a:cs typeface="Carlito"/>
              </a:rPr>
              <a:t>and  </a:t>
            </a:r>
            <a:r>
              <a:rPr lang="en-US" sz="2800" spc="-10" dirty="0">
                <a:latin typeface="Carlito"/>
                <a:cs typeface="Carlito"/>
              </a:rPr>
              <a:t>production.</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20" dirty="0">
                <a:latin typeface="Carlito"/>
                <a:cs typeface="Carlito"/>
              </a:rPr>
              <a:t>Every </a:t>
            </a:r>
            <a:r>
              <a:rPr lang="en-US" sz="2800" spc="-15" dirty="0">
                <a:latin typeface="Carlito"/>
                <a:cs typeface="Carlito"/>
              </a:rPr>
              <a:t>tenant </a:t>
            </a:r>
            <a:r>
              <a:rPr lang="en-US" sz="2800" spc="-10" dirty="0">
                <a:latin typeface="Carlito"/>
                <a:cs typeface="Carlito"/>
              </a:rPr>
              <a:t>has </a:t>
            </a:r>
            <a:r>
              <a:rPr lang="en-US" sz="2800" spc="-5" dirty="0">
                <a:latin typeface="Carlito"/>
                <a:cs typeface="Carlito"/>
              </a:rPr>
              <a:t>a </a:t>
            </a:r>
            <a:r>
              <a:rPr lang="en-US" sz="2800" spc="-15" dirty="0">
                <a:latin typeface="Carlito"/>
                <a:cs typeface="Carlito"/>
              </a:rPr>
              <a:t>default environment,</a:t>
            </a:r>
            <a:r>
              <a:rPr lang="en-US" sz="2800" spc="100" dirty="0">
                <a:latin typeface="Carlito"/>
                <a:cs typeface="Carlito"/>
              </a:rPr>
              <a:t> </a:t>
            </a:r>
            <a:r>
              <a:rPr lang="en-US" sz="2800" spc="-15" dirty="0">
                <a:latin typeface="Carlito"/>
                <a:cs typeface="Carlito"/>
              </a:rPr>
              <a:t>created </a:t>
            </a:r>
            <a:r>
              <a:rPr lang="en-US" sz="2800" spc="-10" dirty="0">
                <a:latin typeface="Carlito"/>
                <a:cs typeface="Carlito"/>
              </a:rPr>
              <a:t>automatically</a:t>
            </a:r>
            <a:endParaRPr lang="en-US" sz="2800" dirty="0">
              <a:latin typeface="Carlito"/>
              <a:cs typeface="Carlito"/>
            </a:endParaRPr>
          </a:p>
          <a:p>
            <a:pPr marL="298450" indent="-285750" algn="just">
              <a:lnSpc>
                <a:spcPct val="150000"/>
              </a:lnSpc>
              <a:spcBef>
                <a:spcPts val="95"/>
              </a:spcBef>
              <a:buFont typeface="Wingdings" panose="05000000000000000000" pitchFamily="2" charset="2"/>
              <a:buChar char="ü"/>
              <a:tabLst>
                <a:tab pos="240665" algn="l"/>
                <a:tab pos="241300" algn="l"/>
              </a:tabLst>
            </a:pPr>
            <a:r>
              <a:rPr lang="en-US" sz="2800" spc="-5" dirty="0">
                <a:latin typeface="Carlito"/>
                <a:cs typeface="Carlito"/>
              </a:rPr>
              <a:t>Common </a:t>
            </a:r>
            <a:r>
              <a:rPr lang="en-US" sz="2800" spc="-15" dirty="0">
                <a:latin typeface="Carlito"/>
                <a:cs typeface="Carlito"/>
              </a:rPr>
              <a:t>Data </a:t>
            </a:r>
            <a:r>
              <a:rPr lang="en-US" sz="2800" spc="-5" dirty="0">
                <a:latin typeface="Carlito"/>
                <a:cs typeface="Carlito"/>
              </a:rPr>
              <a:t>Service </a:t>
            </a:r>
            <a:r>
              <a:rPr lang="en-US" sz="2800" spc="-20" dirty="0">
                <a:latin typeface="Carlito"/>
                <a:cs typeface="Carlito"/>
              </a:rPr>
              <a:t>for </a:t>
            </a:r>
            <a:r>
              <a:rPr lang="en-US" sz="2800" spc="-10" dirty="0">
                <a:latin typeface="Carlito"/>
                <a:cs typeface="Carlito"/>
              </a:rPr>
              <a:t>Apps </a:t>
            </a:r>
            <a:r>
              <a:rPr lang="en-US" sz="2800" spc="-5" dirty="0">
                <a:latin typeface="Carlito"/>
                <a:cs typeface="Carlito"/>
              </a:rPr>
              <a:t>(CDS) </a:t>
            </a:r>
            <a:r>
              <a:rPr lang="en-US" sz="2800" spc="-10" dirty="0">
                <a:latin typeface="Carlito"/>
                <a:cs typeface="Carlito"/>
              </a:rPr>
              <a:t>databases </a:t>
            </a:r>
            <a:r>
              <a:rPr lang="en-US" sz="2800" spc="-15" dirty="0">
                <a:latin typeface="Carlito"/>
                <a:cs typeface="Carlito"/>
              </a:rPr>
              <a:t>are  created </a:t>
            </a:r>
            <a:r>
              <a:rPr lang="en-US" sz="2800" spc="-5" dirty="0">
                <a:latin typeface="Carlito"/>
                <a:cs typeface="Carlito"/>
              </a:rPr>
              <a:t>in the </a:t>
            </a:r>
            <a:r>
              <a:rPr lang="en-US" sz="2800" spc="-20" dirty="0">
                <a:latin typeface="Carlito"/>
                <a:cs typeface="Carlito"/>
              </a:rPr>
              <a:t>context </a:t>
            </a:r>
            <a:r>
              <a:rPr lang="en-US" sz="2800" spc="-5" dirty="0">
                <a:latin typeface="Carlito"/>
                <a:cs typeface="Carlito"/>
              </a:rPr>
              <a:t>of </a:t>
            </a:r>
            <a:r>
              <a:rPr lang="en-US" sz="2800" spc="-15" dirty="0">
                <a:latin typeface="Carlito"/>
                <a:cs typeface="Carlito"/>
              </a:rPr>
              <a:t>environments; </a:t>
            </a:r>
            <a:r>
              <a:rPr lang="en-US" sz="2800" spc="-5" dirty="0">
                <a:latin typeface="Carlito"/>
                <a:cs typeface="Carlito"/>
              </a:rPr>
              <a:t>one </a:t>
            </a:r>
            <a:r>
              <a:rPr lang="en-US" sz="2800" spc="-10" dirty="0">
                <a:latin typeface="Carlito"/>
                <a:cs typeface="Carlito"/>
              </a:rPr>
              <a:t>per  </a:t>
            </a:r>
            <a:r>
              <a:rPr lang="en-US" sz="2800" spc="-15" dirty="0">
                <a:latin typeface="Carlito"/>
                <a:cs typeface="Carlito"/>
              </a:rPr>
              <a:t>environment</a:t>
            </a:r>
            <a:r>
              <a:rPr lang="en-GB" sz="2800" spc="-15" dirty="0">
                <a:latin typeface="Calibri" panose="020F0502020204030204" pitchFamily="34" charset="0"/>
                <a:cs typeface="Latha" panose="020B0604020202020204" pitchFamily="34" charset="0"/>
              </a:rPr>
              <a:t>.</a:t>
            </a:r>
            <a:endParaRPr lang="en-US" sz="2800" dirty="0">
              <a:latin typeface="Carlito"/>
              <a:cs typeface="Carlito"/>
            </a:endParaRPr>
          </a:p>
        </p:txBody>
      </p:sp>
      <p:pic>
        <p:nvPicPr>
          <p:cNvPr id="8" name="Picture 7">
            <a:extLst>
              <a:ext uri="{FF2B5EF4-FFF2-40B4-BE49-F238E27FC236}">
                <a16:creationId xmlns:a16="http://schemas.microsoft.com/office/drawing/2014/main" id="{DB1698CC-8B4E-480E-8671-FBFA1C98C6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8711" y="5486499"/>
            <a:ext cx="1568531" cy="1282766"/>
          </a:xfrm>
          <a:prstGeom prst="rect">
            <a:avLst/>
          </a:prstGeom>
          <a:ln>
            <a:solidFill>
              <a:schemeClr val="accent2"/>
            </a:solidFill>
          </a:ln>
        </p:spPr>
      </p:pic>
    </p:spTree>
    <p:extLst>
      <p:ext uri="{BB962C8B-B14F-4D97-AF65-F5344CB8AC3E}">
        <p14:creationId xmlns:p14="http://schemas.microsoft.com/office/powerpoint/2010/main" val="16430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366809" y="171453"/>
            <a:ext cx="8472312" cy="498598"/>
          </a:xfrm>
        </p:spPr>
        <p:txBody>
          <a:bodyPr>
            <a:normAutofit fontScale="90000"/>
          </a:bodyPr>
          <a:lstStyle/>
          <a:p>
            <a:r>
              <a:rPr lang="en-US" sz="3600" spc="-50" dirty="0">
                <a:solidFill>
                  <a:srgbClr val="418AB3"/>
                </a:solidFill>
                <a:ea typeface="+mj-ea"/>
                <a:cs typeface="+mj-cs"/>
              </a:rPr>
              <a:t>Environment key facts </a:t>
            </a:r>
          </a:p>
        </p:txBody>
      </p:sp>
      <p:pic>
        <p:nvPicPr>
          <p:cNvPr id="6" name="Picture 5">
            <a:extLst>
              <a:ext uri="{FF2B5EF4-FFF2-40B4-BE49-F238E27FC236}">
                <a16:creationId xmlns:a16="http://schemas.microsoft.com/office/drawing/2014/main" id="{733DE6E5-693D-49AC-A66B-9101EEF7B2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002" y="3041955"/>
            <a:ext cx="6589924" cy="3722427"/>
          </a:xfrm>
          <a:prstGeom prst="rect">
            <a:avLst/>
          </a:prstGeom>
          <a:ln>
            <a:solidFill>
              <a:srgbClr val="000000"/>
            </a:solidFill>
          </a:ln>
        </p:spPr>
      </p:pic>
      <p:sp>
        <p:nvSpPr>
          <p:cNvPr id="7" name="Rectangle 6">
            <a:extLst>
              <a:ext uri="{FF2B5EF4-FFF2-40B4-BE49-F238E27FC236}">
                <a16:creationId xmlns:a16="http://schemas.microsoft.com/office/drawing/2014/main" id="{15448F28-35E1-4FDD-AF58-1B5B3446CD25}"/>
              </a:ext>
            </a:extLst>
          </p:cNvPr>
          <p:cNvSpPr/>
          <p:nvPr/>
        </p:nvSpPr>
        <p:spPr>
          <a:xfrm>
            <a:off x="495870" y="3041955"/>
            <a:ext cx="4968932" cy="3477875"/>
          </a:xfrm>
          <a:prstGeom prst="rect">
            <a:avLst/>
          </a:prstGeom>
        </p:spPr>
        <p:txBody>
          <a:bodyPr wrap="square">
            <a:spAutoFit/>
          </a:bodyPr>
          <a:lstStyle/>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Every tenant has a Default environment where all licensed Power Apps and Power Automate users can create apps &amp; flows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environments offer more control around permissions</a:t>
            </a:r>
          </a:p>
          <a:p>
            <a:pPr marL="342900" indent="-342900" algn="just" defTabSz="1219170">
              <a:buFont typeface="Wingdings" panose="05000000000000000000" pitchFamily="2" charset="2"/>
              <a:buChar char="ü"/>
            </a:pP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Non-default environment creation can be restricted to only global and service admins from the Power Platform admin center: </a:t>
            </a:r>
            <a:r>
              <a:rPr lang="en-US" sz="2000" dirty="0">
                <a:solidFill>
                  <a:prstClr val="black"/>
                </a:solidFill>
                <a:latin typeface="Segoe UI Light"/>
                <a:hlinkClick r:id="rId4"/>
              </a:rPr>
              <a:t>https://aka.ms/ppac</a:t>
            </a:r>
            <a:r>
              <a:rPr lang="en-US" sz="2000" dirty="0">
                <a:solidFill>
                  <a:prstClr val="black"/>
                </a:solidFill>
                <a:latin typeface="Segoe UI Light"/>
              </a:rPr>
              <a:t> </a:t>
            </a:r>
          </a:p>
        </p:txBody>
      </p:sp>
      <p:sp>
        <p:nvSpPr>
          <p:cNvPr id="8" name="Rectangle 7">
            <a:extLst>
              <a:ext uri="{FF2B5EF4-FFF2-40B4-BE49-F238E27FC236}">
                <a16:creationId xmlns:a16="http://schemas.microsoft.com/office/drawing/2014/main" id="{EB6930EF-7D81-4BAA-B7E7-11287C864FF2}"/>
              </a:ext>
            </a:extLst>
          </p:cNvPr>
          <p:cNvSpPr/>
          <p:nvPr/>
        </p:nvSpPr>
        <p:spPr>
          <a:xfrm>
            <a:off x="495870" y="1246709"/>
            <a:ext cx="11200263" cy="1631216"/>
          </a:xfrm>
          <a:prstGeom prst="rect">
            <a:avLst/>
          </a:prstGeom>
        </p:spPr>
        <p:txBody>
          <a:bodyPr wrap="square">
            <a:spAutoFit/>
          </a:bodyPr>
          <a:lstStyle/>
          <a:p>
            <a:pPr marL="342900" indent="-342900"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are tied to a geographic location that is configured at the time the environment is created</a:t>
            </a:r>
            <a:br>
              <a:rPr lang="en-US" sz="2000" dirty="0">
                <a:solidFill>
                  <a:prstClr val="black"/>
                </a:solidFill>
                <a:latin typeface="Calibri" panose="020F0502020204030204" pitchFamily="34" charset="0"/>
                <a:cs typeface="Calibri" panose="020F0502020204030204" pitchFamily="34" charset="0"/>
              </a:rPr>
            </a:br>
            <a:endParaRPr lang="en-US" sz="2000" dirty="0">
              <a:solidFill>
                <a:prstClr val="black"/>
              </a:solidFill>
              <a:latin typeface="Calibri" panose="020F0502020204030204" pitchFamily="34" charset="0"/>
              <a:cs typeface="Calibri" panose="020F0502020204030204" pitchFamily="34" charset="0"/>
            </a:endParaRPr>
          </a:p>
          <a:p>
            <a:pPr marL="342900" indent="-342900" algn="just" defTabSz="1219170">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Environments can be used to target different audiences and/or for different purposes such as dev, test and production</a:t>
            </a:r>
          </a:p>
        </p:txBody>
      </p:sp>
    </p:spTree>
    <p:extLst>
      <p:ext uri="{BB962C8B-B14F-4D97-AF65-F5344CB8AC3E}">
        <p14:creationId xmlns:p14="http://schemas.microsoft.com/office/powerpoint/2010/main" val="84760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nvGraphicFramePr>
        <p:xfrm>
          <a:off x="911424" y="1124745"/>
          <a:ext cx="10177131" cy="4323375"/>
        </p:xfrm>
        <a:graphic>
          <a:graphicData uri="http://schemas.openxmlformats.org/drawingml/2006/table">
            <a:tbl>
              <a:tblPr firstRow="1" bandRow="1">
                <a:tableStyleId>{21E4AEA4-8DFA-4A89-87EB-49C32662AFE0}</a:tableStyleId>
              </a:tblPr>
              <a:tblGrid>
                <a:gridCol w="2885176">
                  <a:extLst>
                    <a:ext uri="{9D8B030D-6E8A-4147-A177-3AD203B41FA5}">
                      <a16:colId xmlns:a16="http://schemas.microsoft.com/office/drawing/2014/main" val="1511346437"/>
                    </a:ext>
                  </a:extLst>
                </a:gridCol>
                <a:gridCol w="7291955">
                  <a:extLst>
                    <a:ext uri="{9D8B030D-6E8A-4147-A177-3AD203B41FA5}">
                      <a16:colId xmlns:a16="http://schemas.microsoft.com/office/drawing/2014/main" val="4013040"/>
                    </a:ext>
                  </a:extLst>
                </a:gridCol>
              </a:tblGrid>
              <a:tr h="462494">
                <a:tc>
                  <a:txBody>
                    <a:bodyPr/>
                    <a:lstStyle/>
                    <a:p>
                      <a:r>
                        <a:rPr lang="en-US" sz="1800">
                          <a:latin typeface="Calibri" panose="020F0502020204030204" pitchFamily="34" charset="0"/>
                          <a:cs typeface="Calibri" panose="020F0502020204030204" pitchFamily="34" charset="0"/>
                        </a:rPr>
                        <a:t>Type</a:t>
                      </a:r>
                    </a:p>
                  </a:txBody>
                  <a:tcPr marL="121920" marR="121920" marT="60960" marB="60960"/>
                </a:tc>
                <a:tc>
                  <a:txBody>
                    <a:bodyPr/>
                    <a:lstStyle/>
                    <a:p>
                      <a:r>
                        <a:rPr lang="en-US" sz="1800">
                          <a:latin typeface="Calibri" panose="020F0502020204030204" pitchFamily="34" charset="0"/>
                          <a:cs typeface="Calibri" panose="020F0502020204030204" pitchFamily="34" charset="0"/>
                        </a:rPr>
                        <a:t>Description</a:t>
                      </a:r>
                    </a:p>
                  </a:txBody>
                  <a:tcPr marL="121920" marR="121920" marT="60960" marB="60960"/>
                </a:tc>
                <a:extLst>
                  <a:ext uri="{0D108BD9-81ED-4DB2-BD59-A6C34878D82A}">
                    <a16:rowId xmlns:a16="http://schemas.microsoft.com/office/drawing/2014/main" val="3667325565"/>
                  </a:ext>
                </a:extLst>
              </a:tr>
              <a:tr h="462494">
                <a:tc>
                  <a:txBody>
                    <a:bodyPr/>
                    <a:lstStyle/>
                    <a:p>
                      <a:r>
                        <a:rPr lang="en-US" sz="1800">
                          <a:latin typeface="Calibri" panose="020F0502020204030204" pitchFamily="34" charset="0"/>
                          <a:cs typeface="Calibri" panose="020F0502020204030204" pitchFamily="34" charset="0"/>
                        </a:rPr>
                        <a:t>Trial</a:t>
                      </a:r>
                    </a:p>
                  </a:txBody>
                  <a:tcPr marL="121920" marR="121920" marT="60960" marB="60960"/>
                </a:tc>
                <a:tc>
                  <a:txBody>
                    <a:bodyPr/>
                    <a:lstStyle/>
                    <a:p>
                      <a:r>
                        <a:rPr lang="en-US" sz="1800">
                          <a:latin typeface="Calibri" panose="020F0502020204030204" pitchFamily="34" charset="0"/>
                          <a:cs typeface="Calibri" panose="020F0502020204030204" pitchFamily="34" charset="0"/>
                        </a:rPr>
                        <a:t>Expire after 30 days, limit 1 per user</a:t>
                      </a:r>
                    </a:p>
                  </a:txBody>
                  <a:tcPr marL="121920" marR="121920" marT="60960" marB="60960"/>
                </a:tc>
                <a:extLst>
                  <a:ext uri="{0D108BD9-81ED-4DB2-BD59-A6C34878D82A}">
                    <a16:rowId xmlns:a16="http://schemas.microsoft.com/office/drawing/2014/main" val="1708479154"/>
                  </a:ext>
                </a:extLst>
              </a:tr>
              <a:tr h="849331">
                <a:tc>
                  <a:txBody>
                    <a:bodyPr/>
                    <a:lstStyle/>
                    <a:p>
                      <a:r>
                        <a:rPr lang="en-US" sz="1800">
                          <a:latin typeface="Calibri" panose="020F0502020204030204" pitchFamily="34" charset="0"/>
                          <a:cs typeface="Calibri" panose="020F0502020204030204" pitchFamily="34" charset="0"/>
                        </a:rPr>
                        <a:t>Developer</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One per user - community program – single user  </a:t>
                      </a:r>
                      <a:r>
                        <a:rPr lang="en-US" sz="1800" dirty="0">
                          <a:latin typeface="Calibri" panose="020F0502020204030204" pitchFamily="34" charset="0"/>
                          <a:cs typeface="Calibri" panose="020F0502020204030204" pitchFamily="34" charset="0"/>
                          <a:hlinkClick r:id="rId3"/>
                        </a:rPr>
                        <a:t>http://aka.ms/powerappcommunityplan</a:t>
                      </a:r>
                      <a:endParaRPr lang="en-US" sz="18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2923913968"/>
                  </a:ext>
                </a:extLst>
              </a:tr>
              <a:tr h="1043281">
                <a:tc>
                  <a:txBody>
                    <a:bodyPr/>
                    <a:lstStyle/>
                    <a:p>
                      <a:r>
                        <a:rPr lang="en-US" sz="1800">
                          <a:latin typeface="Calibri" panose="020F0502020204030204" pitchFamily="34" charset="0"/>
                          <a:cs typeface="Calibri" panose="020F0502020204030204" pitchFamily="34" charset="0"/>
                        </a:rPr>
                        <a:t>Default</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Every tenant has one default environment – useful for personal productivity assets</a:t>
                      </a:r>
                    </a:p>
                  </a:txBody>
                  <a:tcPr marL="121920" marR="121920" marT="60960" marB="60960"/>
                </a:tc>
                <a:extLst>
                  <a:ext uri="{0D108BD9-81ED-4DB2-BD59-A6C34878D82A}">
                    <a16:rowId xmlns:a16="http://schemas.microsoft.com/office/drawing/2014/main" val="1730067414"/>
                  </a:ext>
                </a:extLst>
              </a:tr>
              <a:tr h="1043281">
                <a:tc>
                  <a:txBody>
                    <a:bodyPr/>
                    <a:lstStyle/>
                    <a:p>
                      <a:r>
                        <a:rPr lang="en-US" sz="1800" dirty="0">
                          <a:latin typeface="Calibri" panose="020F0502020204030204" pitchFamily="34" charset="0"/>
                          <a:cs typeface="Calibri" panose="020F0502020204030204" pitchFamily="34" charset="0"/>
                        </a:rPr>
                        <a:t>Sandbox</a:t>
                      </a:r>
                    </a:p>
                  </a:txBody>
                  <a:tcPr marL="121920" marR="121920" marT="60960" marB="60960"/>
                </a:tc>
                <a:tc>
                  <a:txBody>
                    <a:bodyPr/>
                    <a:lstStyle/>
                    <a:p>
                      <a:r>
                        <a:rPr lang="en-US" sz="1800">
                          <a:latin typeface="Calibri" panose="020F0502020204030204" pitchFamily="34" charset="0"/>
                          <a:cs typeface="Calibri" panose="020F0502020204030204" pitchFamily="34" charset="0"/>
                        </a:rPr>
                        <a:t>Non-production environment enables some additional options like copy and reset</a:t>
                      </a:r>
                    </a:p>
                  </a:txBody>
                  <a:tcPr marL="121920" marR="121920" marT="60960" marB="60960"/>
                </a:tc>
                <a:extLst>
                  <a:ext uri="{0D108BD9-81ED-4DB2-BD59-A6C34878D82A}">
                    <a16:rowId xmlns:a16="http://schemas.microsoft.com/office/drawing/2014/main" val="1109713178"/>
                  </a:ext>
                </a:extLst>
              </a:tr>
              <a:tr h="462494">
                <a:tc>
                  <a:txBody>
                    <a:bodyPr/>
                    <a:lstStyle/>
                    <a:p>
                      <a:r>
                        <a:rPr lang="en-US" sz="1800">
                          <a:latin typeface="Calibri" panose="020F0502020204030204" pitchFamily="34" charset="0"/>
                          <a:cs typeface="Calibri" panose="020F0502020204030204" pitchFamily="34" charset="0"/>
                        </a:rPr>
                        <a:t>Production</a:t>
                      </a:r>
                    </a:p>
                  </a:txBody>
                  <a:tcPr marL="121920" marR="121920" marT="60960" marB="60960"/>
                </a:tc>
                <a:tc>
                  <a:txBody>
                    <a:bodyPr/>
                    <a:lstStyle/>
                    <a:p>
                      <a:r>
                        <a:rPr lang="en-US" sz="1800" dirty="0">
                          <a:latin typeface="Calibri" panose="020F0502020204030204" pitchFamily="34" charset="0"/>
                          <a:cs typeface="Calibri" panose="020F0502020204030204" pitchFamily="34" charset="0"/>
                        </a:rPr>
                        <a:t>Non-expiring full environment</a:t>
                      </a:r>
                    </a:p>
                  </a:txBody>
                  <a:tcPr marL="121920" marR="121920" marT="60960" marB="60960"/>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Establish an environment strategy</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876380" y="1415622"/>
            <a:ext cx="9898529" cy="4530471"/>
          </a:xfrm>
        </p:spPr>
        <p:txBody>
          <a:bodyPr>
            <a:normAutofit fontScale="92500" lnSpcReduction="10000"/>
          </a:bodyPr>
          <a:lstStyle/>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Assign your admins the Power Platform service admin role, which grants full access to Power Apps, Power Automate, &amp; </a:t>
            </a:r>
            <a:r>
              <a:rPr lang="en-US" sz="2000" dirty="0" err="1">
                <a:solidFill>
                  <a:prstClr val="black"/>
                </a:solidFill>
                <a:latin typeface="Calibri" panose="020F0502020204030204" pitchFamily="34" charset="0"/>
                <a:cs typeface="Calibri" panose="020F0502020204030204" pitchFamily="34" charset="0"/>
              </a:rPr>
              <a:t>PowerBI</a:t>
            </a: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Restrict the creation of net-new trial and production environments to admins   </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Treat the default environment as a ‘Personal productivity’ environment for your business groups (renaming the environment is recommended)</a:t>
            </a:r>
          </a:p>
          <a:p>
            <a:pPr marL="514338" indent="-514338">
              <a:lnSpc>
                <a:spcPct val="120000"/>
              </a:lnSpc>
              <a:buFont typeface="+mj-lt"/>
              <a:buAutoNum type="arabicPeriod"/>
            </a:pPr>
            <a:endParaRPr lang="en-US" sz="2000" dirty="0">
              <a:solidFill>
                <a:prstClr val="black"/>
              </a:solidFill>
              <a:latin typeface="Calibri" panose="020F0502020204030204" pitchFamily="34" charset="0"/>
              <a:cs typeface="Calibri" panose="020F0502020204030204" pitchFamily="34" charset="0"/>
            </a:endParaRPr>
          </a:p>
          <a:p>
            <a:pPr marL="514338" indent="-514338">
              <a:lnSpc>
                <a:spcPct val="120000"/>
              </a:lnSpc>
              <a:buFont typeface="+mj-lt"/>
              <a:buAutoNum type="arabicPeriod"/>
            </a:pPr>
            <a:r>
              <a:rPr lang="en-US" sz="2000" dirty="0">
                <a:solidFill>
                  <a:prstClr val="black"/>
                </a:solidFill>
                <a:latin typeface="Calibri" panose="020F0502020204030204" pitchFamily="34" charset="0"/>
                <a:cs typeface="Calibri" panose="020F0502020204030204" pitchFamily="34" charset="0"/>
              </a:rPr>
              <a:t>Establish a process for requesting access or creation of environments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Dev/Test/Production environments for specific business groups or applications</a:t>
            </a:r>
          </a:p>
          <a:p>
            <a:pPr marL="1051941" lvl="2" indent="-285750">
              <a:lnSpc>
                <a:spcPct val="120000"/>
              </a:lnSpc>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Individual-use environments for POCs and trainings</a:t>
            </a:r>
          </a:p>
        </p:txBody>
      </p:sp>
    </p:spTree>
    <p:extLst>
      <p:ext uri="{BB962C8B-B14F-4D97-AF65-F5344CB8AC3E}">
        <p14:creationId xmlns:p14="http://schemas.microsoft.com/office/powerpoint/2010/main" val="256198333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584200" y="1435497"/>
            <a:ext cx="11018520" cy="3155672"/>
          </a:xfrm>
        </p:spPr>
        <p:txBody>
          <a:bodyPr/>
          <a:lstStyle/>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Automatically created with first user in the region closest to the Azure AD tenant</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New users that sign up for Power Apps automatically added to the Maker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Users are not automatically added to the Environment Admin role</a:t>
            </a:r>
          </a:p>
          <a:p>
            <a:pPr>
              <a:spcAft>
                <a:spcPts val="2400"/>
              </a:spcAft>
              <a:buFont typeface="Wingdings" panose="05000000000000000000" pitchFamily="2" charset="2"/>
              <a:buChar char="ü"/>
            </a:pPr>
            <a:r>
              <a:rPr lang="en-US" sz="2000" dirty="0">
                <a:solidFill>
                  <a:prstClr val="black"/>
                </a:solidFill>
                <a:latin typeface="Calibri" panose="020F0502020204030204" pitchFamily="34" charset="0"/>
                <a:cs typeface="Calibri" panose="020F0502020204030204" pitchFamily="34" charset="0"/>
              </a:rPr>
              <a:t>The default environment can’t be deleted, but you can rename it – e.g. Personal Productivity</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6635" y="4609008"/>
            <a:ext cx="5226085" cy="1146183"/>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87806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Power Platform Environments are built on Azure</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2607564" y="2827020"/>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2" name="object 12"/>
          <p:cNvSpPr txBox="1"/>
          <p:nvPr/>
        </p:nvSpPr>
        <p:spPr>
          <a:xfrm>
            <a:off x="2607564" y="3256788"/>
            <a:ext cx="101536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sz="1400" spc="-5" dirty="0">
                <a:solidFill>
                  <a:schemeClr val="bg1">
                    <a:lumMod val="50000"/>
                  </a:schemeClr>
                </a:solidFill>
                <a:latin typeface="Carlito"/>
                <a:cs typeface="Carlito"/>
              </a:rPr>
              <a:t>Flows</a:t>
            </a:r>
            <a:endParaRPr sz="1400" dirty="0">
              <a:solidFill>
                <a:schemeClr val="bg1">
                  <a:lumMod val="50000"/>
                </a:schemeClr>
              </a:solidFill>
              <a:latin typeface="Carlito"/>
              <a:cs typeface="Carlito"/>
            </a:endParaRPr>
          </a:p>
        </p:txBody>
      </p:sp>
      <p:sp>
        <p:nvSpPr>
          <p:cNvPr id="13" name="object 13"/>
          <p:cNvSpPr/>
          <p:nvPr/>
        </p:nvSpPr>
        <p:spPr>
          <a:xfrm>
            <a:off x="1042161" y="4759197"/>
            <a:ext cx="2048510" cy="379349"/>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4" name="object 14"/>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970280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Office 365 Tenant and Default Environment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sp>
        <p:nvSpPr>
          <p:cNvPr id="10" name="object 10"/>
          <p:cNvSpPr txBox="1"/>
          <p:nvPr/>
        </p:nvSpPr>
        <p:spPr>
          <a:xfrm>
            <a:off x="2409444" y="1755648"/>
            <a:ext cx="1478280" cy="2908300"/>
          </a:xfrm>
          <a:prstGeom prst="rect">
            <a:avLst/>
          </a:prstGeom>
          <a:solidFill>
            <a:srgbClr val="6FAC46"/>
          </a:solidFill>
          <a:ln w="12192">
            <a:solidFill>
              <a:srgbClr val="507D31"/>
            </a:solidFill>
          </a:ln>
        </p:spPr>
        <p:txBody>
          <a:bodyPr vert="horz" wrap="square" lIns="0" tIns="31115" rIns="0" bIns="0" rtlCol="0">
            <a:spAutoFit/>
          </a:bodyPr>
          <a:lstStyle/>
          <a:p>
            <a:pPr marL="142240" marR="134620" indent="-1270" algn="ctr">
              <a:lnSpc>
                <a:spcPct val="100000"/>
              </a:lnSpc>
              <a:spcBef>
                <a:spcPts val="245"/>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sp>
        <p:nvSpPr>
          <p:cNvPr id="11" name="object 11"/>
          <p:cNvSpPr txBox="1"/>
          <p:nvPr/>
        </p:nvSpPr>
        <p:spPr>
          <a:xfrm>
            <a:off x="931163" y="1755648"/>
            <a:ext cx="1478280" cy="2908300"/>
          </a:xfrm>
          <a:prstGeom prst="rect">
            <a:avLst/>
          </a:prstGeom>
          <a:solidFill>
            <a:srgbClr val="C55A11"/>
          </a:solidFill>
          <a:ln w="12191">
            <a:solidFill>
              <a:srgbClr val="507D31"/>
            </a:solidFill>
          </a:ln>
        </p:spPr>
        <p:txBody>
          <a:bodyPr vert="horz" wrap="square" lIns="0" tIns="31115" rIns="0" bIns="0" rtlCol="0">
            <a:spAutoFit/>
          </a:bodyPr>
          <a:lstStyle/>
          <a:p>
            <a:pPr algn="ctr">
              <a:lnSpc>
                <a:spcPct val="100000"/>
              </a:lnSpc>
              <a:spcBef>
                <a:spcPts val="245"/>
              </a:spcBef>
            </a:pPr>
            <a:r>
              <a:rPr sz="1800" spc="-10" dirty="0">
                <a:solidFill>
                  <a:srgbClr val="FFFFFF"/>
                </a:solidFill>
                <a:latin typeface="Carlito"/>
                <a:cs typeface="Carlito"/>
              </a:rPr>
              <a:t>Office</a:t>
            </a:r>
            <a:r>
              <a:rPr sz="1800" spc="-1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algn="ctr">
              <a:lnSpc>
                <a:spcPct val="100000"/>
              </a:lnSpc>
            </a:pPr>
            <a:r>
              <a:rPr sz="1800" spc="-30" dirty="0">
                <a:solidFill>
                  <a:srgbClr val="FFFFFF"/>
                </a:solidFill>
                <a:latin typeface="Carlito"/>
                <a:cs typeface="Carlito"/>
              </a:rPr>
              <a:t>Tenant</a:t>
            </a:r>
            <a:endParaRPr sz="1800">
              <a:latin typeface="Carlito"/>
              <a:cs typeface="Carlito"/>
            </a:endParaRPr>
          </a:p>
        </p:txBody>
      </p:sp>
      <p:sp>
        <p:nvSpPr>
          <p:cNvPr id="12" name="object 12"/>
          <p:cNvSpPr txBox="1"/>
          <p:nvPr/>
        </p:nvSpPr>
        <p:spPr>
          <a:xfrm>
            <a:off x="2607564" y="2827020"/>
            <a:ext cx="1177855" cy="264175"/>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dirty="0">
              <a:solidFill>
                <a:schemeClr val="bg1">
                  <a:lumMod val="50000"/>
                </a:schemeClr>
              </a:solidFill>
              <a:latin typeface="Carlito"/>
              <a:cs typeface="Carlito"/>
            </a:endParaRPr>
          </a:p>
        </p:txBody>
      </p:sp>
      <p:sp>
        <p:nvSpPr>
          <p:cNvPr id="13" name="object 13"/>
          <p:cNvSpPr txBox="1"/>
          <p:nvPr/>
        </p:nvSpPr>
        <p:spPr>
          <a:xfrm>
            <a:off x="2607564" y="3256788"/>
            <a:ext cx="1177855" cy="479618"/>
          </a:xfrm>
          <a:prstGeom prst="rect">
            <a:avLst/>
          </a:prstGeom>
          <a:solidFill>
            <a:srgbClr val="C5DFB4">
              <a:alpha val="79998"/>
            </a:srgbClr>
          </a:solidFill>
          <a:ln w="12192">
            <a:solidFill>
              <a:srgbClr val="507D31"/>
            </a:solidFill>
          </a:ln>
        </p:spPr>
        <p:txBody>
          <a:bodyPr vert="horz" wrap="square" lIns="0" tIns="48260" rIns="0" bIns="0" rtlCol="0">
            <a:spAutoFit/>
          </a:bodyPr>
          <a:lstStyle/>
          <a:p>
            <a:pPr marL="300990">
              <a:lnSpc>
                <a:spcPct val="100000"/>
              </a:lnSpc>
              <a:spcBef>
                <a:spcPts val="380"/>
              </a:spcBef>
            </a:pPr>
            <a:r>
              <a:rPr lang="en-GB" sz="1400" spc="-5" dirty="0">
                <a:solidFill>
                  <a:schemeClr val="bg1">
                    <a:lumMod val="50000"/>
                  </a:schemeClr>
                </a:solidFill>
                <a:latin typeface="Carlito"/>
                <a:cs typeface="Carlito"/>
              </a:rPr>
              <a:t>Power Automate</a:t>
            </a:r>
            <a:endParaRPr sz="1400" dirty="0">
              <a:solidFill>
                <a:schemeClr val="bg1">
                  <a:lumMod val="50000"/>
                </a:schemeClr>
              </a:solidFill>
              <a:latin typeface="Carlito"/>
              <a:cs typeface="Carlito"/>
            </a:endParaRPr>
          </a:p>
        </p:txBody>
      </p:sp>
      <p:sp>
        <p:nvSpPr>
          <p:cNvPr id="14" name="object 14"/>
          <p:cNvSpPr/>
          <p:nvPr/>
        </p:nvSpPr>
        <p:spPr>
          <a:xfrm>
            <a:off x="1181861" y="48496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15" name="object 1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006348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Default Environment embedded connections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264175"/>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6" name="object 26"/>
          <p:cNvGrpSpPr/>
          <p:nvPr/>
        </p:nvGrpSpPr>
        <p:grpSpPr>
          <a:xfrm>
            <a:off x="1139697" y="3683253"/>
            <a:ext cx="1029335" cy="343535"/>
            <a:chOff x="1139697" y="3683253"/>
            <a:chExt cx="1029335" cy="343535"/>
          </a:xfrm>
        </p:grpSpPr>
        <p:sp>
          <p:nvSpPr>
            <p:cNvPr id="27" name="object 27"/>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8" name="object 28"/>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9" name="object 29"/>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0" name="object 30"/>
          <p:cNvGrpSpPr/>
          <p:nvPr/>
        </p:nvGrpSpPr>
        <p:grpSpPr>
          <a:xfrm>
            <a:off x="1151889" y="3248914"/>
            <a:ext cx="1028065" cy="345440"/>
            <a:chOff x="1151889" y="3248914"/>
            <a:chExt cx="1028065" cy="345440"/>
          </a:xfrm>
        </p:grpSpPr>
        <p:sp>
          <p:nvSpPr>
            <p:cNvPr id="31" name="object 31"/>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2" name="object 32"/>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3" name="object 33"/>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4" name="object 34"/>
          <p:cNvSpPr/>
          <p:nvPr/>
        </p:nvSpPr>
        <p:spPr>
          <a:xfrm>
            <a:off x="1181861" y="4800601"/>
            <a:ext cx="2048510" cy="33794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5" name="object 35"/>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6" name="object 36"/>
          <p:cNvGrpSpPr/>
          <p:nvPr/>
        </p:nvGrpSpPr>
        <p:grpSpPr>
          <a:xfrm>
            <a:off x="1146047" y="2955035"/>
            <a:ext cx="1500505" cy="1507490"/>
            <a:chOff x="1146047" y="2955035"/>
            <a:chExt cx="1500505" cy="1507490"/>
          </a:xfrm>
        </p:grpSpPr>
        <p:sp>
          <p:nvSpPr>
            <p:cNvPr id="37" name="object 37"/>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38" name="object 38"/>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39" name="object 39"/>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0" name="object 40"/>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98195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Environment Permissions in Default</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sp>
        <p:nvSpPr>
          <p:cNvPr id="36" name="object 36"/>
          <p:cNvSpPr/>
          <p:nvPr/>
        </p:nvSpPr>
        <p:spPr>
          <a:xfrm>
            <a:off x="1181861" y="4741671"/>
            <a:ext cx="2048510" cy="38417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37" name="object 3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a:latin typeface="Carlito"/>
              <a:cs typeface="Carlito"/>
            </a:endParaRPr>
          </a:p>
        </p:txBody>
      </p:sp>
      <p:grpSp>
        <p:nvGrpSpPr>
          <p:cNvPr id="38" name="object 38"/>
          <p:cNvGrpSpPr/>
          <p:nvPr/>
        </p:nvGrpSpPr>
        <p:grpSpPr>
          <a:xfrm>
            <a:off x="1146047" y="2955035"/>
            <a:ext cx="1500505" cy="1507490"/>
            <a:chOff x="1146047" y="2955035"/>
            <a:chExt cx="1500505" cy="1507490"/>
          </a:xfrm>
        </p:grpSpPr>
        <p:sp>
          <p:nvSpPr>
            <p:cNvPr id="39" name="object 3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40" name="object 4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41" name="object 4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sp>
        <p:nvSpPr>
          <p:cNvPr id="42" name="object 42"/>
          <p:cNvSpPr/>
          <p:nvPr/>
        </p:nvSpPr>
        <p:spPr>
          <a:xfrm>
            <a:off x="2128647" y="2965957"/>
            <a:ext cx="514350" cy="1364615"/>
          </a:xfrm>
          <a:custGeom>
            <a:avLst/>
            <a:gdLst/>
            <a:ahLst/>
            <a:cxnLst/>
            <a:rect l="l" t="t" r="r" b="b"/>
            <a:pathLst>
              <a:path w="514350" h="1364614">
                <a:moveTo>
                  <a:pt x="76200" y="433070"/>
                </a:moveTo>
                <a:lnTo>
                  <a:pt x="67310" y="424053"/>
                </a:lnTo>
                <a:lnTo>
                  <a:pt x="62750" y="428548"/>
                </a:lnTo>
                <a:lnTo>
                  <a:pt x="17907" y="428117"/>
                </a:lnTo>
                <a:lnTo>
                  <a:pt x="17399" y="482092"/>
                </a:lnTo>
                <a:lnTo>
                  <a:pt x="71247" y="482473"/>
                </a:lnTo>
                <a:lnTo>
                  <a:pt x="71450" y="459867"/>
                </a:lnTo>
                <a:lnTo>
                  <a:pt x="71666" y="437540"/>
                </a:lnTo>
                <a:lnTo>
                  <a:pt x="76200" y="433070"/>
                </a:lnTo>
                <a:close/>
              </a:path>
              <a:path w="514350" h="1364614">
                <a:moveTo>
                  <a:pt x="112395" y="397510"/>
                </a:moveTo>
                <a:lnTo>
                  <a:pt x="103505" y="388493"/>
                </a:lnTo>
                <a:lnTo>
                  <a:pt x="76327" y="415163"/>
                </a:lnTo>
                <a:lnTo>
                  <a:pt x="85217" y="424180"/>
                </a:lnTo>
                <a:lnTo>
                  <a:pt x="112395" y="397510"/>
                </a:lnTo>
                <a:close/>
              </a:path>
              <a:path w="514350" h="1364614">
                <a:moveTo>
                  <a:pt x="148590" y="361823"/>
                </a:moveTo>
                <a:lnTo>
                  <a:pt x="139700" y="352806"/>
                </a:lnTo>
                <a:lnTo>
                  <a:pt x="112522" y="379476"/>
                </a:lnTo>
                <a:lnTo>
                  <a:pt x="121412" y="388620"/>
                </a:lnTo>
                <a:lnTo>
                  <a:pt x="148590" y="361823"/>
                </a:lnTo>
                <a:close/>
              </a:path>
              <a:path w="514350" h="1364614">
                <a:moveTo>
                  <a:pt x="184785" y="326263"/>
                </a:moveTo>
                <a:lnTo>
                  <a:pt x="175895" y="317119"/>
                </a:lnTo>
                <a:lnTo>
                  <a:pt x="148717" y="343916"/>
                </a:lnTo>
                <a:lnTo>
                  <a:pt x="157607" y="352933"/>
                </a:lnTo>
                <a:lnTo>
                  <a:pt x="184785" y="326263"/>
                </a:lnTo>
                <a:close/>
              </a:path>
              <a:path w="514350" h="1364614">
                <a:moveTo>
                  <a:pt x="220980" y="290576"/>
                </a:moveTo>
                <a:lnTo>
                  <a:pt x="212090" y="281559"/>
                </a:lnTo>
                <a:lnTo>
                  <a:pt x="184912" y="308229"/>
                </a:lnTo>
                <a:lnTo>
                  <a:pt x="193802" y="317246"/>
                </a:lnTo>
                <a:lnTo>
                  <a:pt x="220980" y="290576"/>
                </a:lnTo>
                <a:close/>
              </a:path>
              <a:path w="514350" h="1364614">
                <a:moveTo>
                  <a:pt x="257175" y="254889"/>
                </a:moveTo>
                <a:lnTo>
                  <a:pt x="248285" y="245872"/>
                </a:lnTo>
                <a:lnTo>
                  <a:pt x="221107" y="272669"/>
                </a:lnTo>
                <a:lnTo>
                  <a:pt x="229997" y="281686"/>
                </a:lnTo>
                <a:lnTo>
                  <a:pt x="257175" y="254889"/>
                </a:lnTo>
                <a:close/>
              </a:path>
              <a:path w="514350" h="1364614">
                <a:moveTo>
                  <a:pt x="293370" y="219329"/>
                </a:moveTo>
                <a:lnTo>
                  <a:pt x="284480" y="210312"/>
                </a:lnTo>
                <a:lnTo>
                  <a:pt x="257302" y="236982"/>
                </a:lnTo>
                <a:lnTo>
                  <a:pt x="266192" y="245999"/>
                </a:lnTo>
                <a:lnTo>
                  <a:pt x="293370" y="219329"/>
                </a:lnTo>
                <a:close/>
              </a:path>
              <a:path w="514350" h="1364614">
                <a:moveTo>
                  <a:pt x="329565" y="183642"/>
                </a:moveTo>
                <a:lnTo>
                  <a:pt x="320675" y="174625"/>
                </a:lnTo>
                <a:lnTo>
                  <a:pt x="293497" y="201295"/>
                </a:lnTo>
                <a:lnTo>
                  <a:pt x="302387" y="210439"/>
                </a:lnTo>
                <a:lnTo>
                  <a:pt x="329565" y="183642"/>
                </a:lnTo>
                <a:close/>
              </a:path>
              <a:path w="514350" h="1364614">
                <a:moveTo>
                  <a:pt x="365760" y="148082"/>
                </a:moveTo>
                <a:lnTo>
                  <a:pt x="356870" y="138938"/>
                </a:lnTo>
                <a:lnTo>
                  <a:pt x="329692" y="165735"/>
                </a:lnTo>
                <a:lnTo>
                  <a:pt x="338709" y="174752"/>
                </a:lnTo>
                <a:lnTo>
                  <a:pt x="365760" y="148082"/>
                </a:lnTo>
                <a:close/>
              </a:path>
              <a:path w="514350" h="1364614">
                <a:moveTo>
                  <a:pt x="401955" y="112395"/>
                </a:moveTo>
                <a:lnTo>
                  <a:pt x="393065" y="103378"/>
                </a:lnTo>
                <a:lnTo>
                  <a:pt x="365887" y="130048"/>
                </a:lnTo>
                <a:lnTo>
                  <a:pt x="374904" y="139065"/>
                </a:lnTo>
                <a:lnTo>
                  <a:pt x="401955" y="112395"/>
                </a:lnTo>
                <a:close/>
              </a:path>
              <a:path w="514350" h="1364614">
                <a:moveTo>
                  <a:pt x="438150" y="76708"/>
                </a:moveTo>
                <a:lnTo>
                  <a:pt x="429260" y="67691"/>
                </a:lnTo>
                <a:lnTo>
                  <a:pt x="402209" y="94488"/>
                </a:lnTo>
                <a:lnTo>
                  <a:pt x="411099" y="103505"/>
                </a:lnTo>
                <a:lnTo>
                  <a:pt x="438150" y="76708"/>
                </a:lnTo>
                <a:close/>
              </a:path>
              <a:path w="514350" h="1364614">
                <a:moveTo>
                  <a:pt x="506730" y="508"/>
                </a:moveTo>
                <a:lnTo>
                  <a:pt x="452755" y="0"/>
                </a:lnTo>
                <a:lnTo>
                  <a:pt x="452424" y="44970"/>
                </a:lnTo>
                <a:lnTo>
                  <a:pt x="438404" y="58801"/>
                </a:lnTo>
                <a:lnTo>
                  <a:pt x="447294" y="67818"/>
                </a:lnTo>
                <a:lnTo>
                  <a:pt x="461441" y="53936"/>
                </a:lnTo>
                <a:lnTo>
                  <a:pt x="506222" y="54356"/>
                </a:lnTo>
                <a:lnTo>
                  <a:pt x="506425" y="32258"/>
                </a:lnTo>
                <a:lnTo>
                  <a:pt x="506514" y="22606"/>
                </a:lnTo>
                <a:lnTo>
                  <a:pt x="506730" y="508"/>
                </a:lnTo>
                <a:close/>
              </a:path>
              <a:path w="514350" h="1364614">
                <a:moveTo>
                  <a:pt x="514223" y="474345"/>
                </a:moveTo>
                <a:lnTo>
                  <a:pt x="507682" y="454025"/>
                </a:lnTo>
                <a:lnTo>
                  <a:pt x="497713" y="423037"/>
                </a:lnTo>
                <a:lnTo>
                  <a:pt x="446405" y="439547"/>
                </a:lnTo>
                <a:lnTo>
                  <a:pt x="460260" y="482307"/>
                </a:lnTo>
                <a:lnTo>
                  <a:pt x="42595" y="1299476"/>
                </a:lnTo>
                <a:lnTo>
                  <a:pt x="0" y="1313180"/>
                </a:lnTo>
                <a:lnTo>
                  <a:pt x="16510" y="1364488"/>
                </a:lnTo>
                <a:lnTo>
                  <a:pt x="67818" y="1347851"/>
                </a:lnTo>
                <a:lnTo>
                  <a:pt x="63144" y="1333373"/>
                </a:lnTo>
                <a:lnTo>
                  <a:pt x="54038" y="1305166"/>
                </a:lnTo>
                <a:lnTo>
                  <a:pt x="58369" y="1296670"/>
                </a:lnTo>
                <a:lnTo>
                  <a:pt x="470192" y="490855"/>
                </a:lnTo>
                <a:lnTo>
                  <a:pt x="471601" y="488099"/>
                </a:lnTo>
                <a:lnTo>
                  <a:pt x="514223" y="474345"/>
                </a:lnTo>
                <a:close/>
              </a:path>
            </a:pathLst>
          </a:custGeom>
          <a:solidFill>
            <a:srgbClr val="000000"/>
          </a:solidFill>
        </p:spPr>
        <p:txBody>
          <a:bodyPr wrap="square" lIns="0" tIns="0" rIns="0" bIns="0" rtlCol="0"/>
          <a:lstStyle/>
          <a:p>
            <a:endParaRPr>
              <a:solidFill>
                <a:schemeClr val="bg1">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144770" cy="567463"/>
          </a:xfrm>
          <a:prstGeom prst="rect">
            <a:avLst/>
          </a:prstGeom>
        </p:spPr>
        <p:txBody>
          <a:bodyPr vert="horz" wrap="square" lIns="0" tIns="13335" rIns="0" bIns="0" rtlCol="0">
            <a:spAutoFit/>
          </a:bodyPr>
          <a:lstStyle/>
          <a:p>
            <a:pPr marL="12700">
              <a:lnSpc>
                <a:spcPct val="100000"/>
              </a:lnSpc>
              <a:spcBef>
                <a:spcPts val="105"/>
              </a:spcBef>
            </a:pPr>
            <a:r>
              <a:rPr lang="en-US" sz="3600" spc="-50" dirty="0">
                <a:solidFill>
                  <a:srgbClr val="418AB3"/>
                </a:solidFill>
                <a:latin typeface="+mj-lt"/>
                <a:ea typeface="+mj-ea"/>
                <a:cs typeface="+mj-cs"/>
              </a:rPr>
              <a:t>Using On Premise Data</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R="5080" indent="302260">
              <a:lnSpc>
                <a:spcPct val="133800"/>
              </a:lnSpc>
              <a:spcBef>
                <a:spcPts val="95"/>
              </a:spcBef>
            </a:pPr>
            <a:r>
              <a:rPr sz="1800" spc="-5" dirty="0">
                <a:solidFill>
                  <a:srgbClr val="FFFFFF"/>
                </a:solidFill>
                <a:latin typeface="Carlito"/>
                <a:cs typeface="Carlito"/>
              </a:rPr>
              <a:t>Logic </a:t>
            </a:r>
            <a:r>
              <a:rPr sz="1800" dirty="0">
                <a:solidFill>
                  <a:srgbClr val="FFFFFF"/>
                </a:solidFill>
                <a:latin typeface="Carlito"/>
                <a:cs typeface="Carlito"/>
              </a:rPr>
              <a:t>Apps  Management</a:t>
            </a:r>
            <a:r>
              <a:rPr sz="1800" spc="-110" dirty="0">
                <a:solidFill>
                  <a:srgbClr val="FFFFFF"/>
                </a:solidFill>
                <a:latin typeface="Carlito"/>
                <a:cs typeface="Carlito"/>
              </a:rPr>
              <a:t> </a:t>
            </a:r>
            <a:r>
              <a:rPr sz="1800" dirty="0">
                <a:solidFill>
                  <a:srgbClr val="FFFFFF"/>
                </a:solidFill>
                <a:latin typeface="Carlito"/>
                <a:cs typeface="Carlito"/>
              </a:rPr>
              <a:t>API</a:t>
            </a:r>
            <a:endParaRPr sz="1800">
              <a:latin typeface="Carlito"/>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indent="-97790">
              <a:lnSpc>
                <a:spcPct val="128899"/>
              </a:lnSpc>
              <a:spcBef>
                <a:spcPts val="100"/>
              </a:spcBef>
            </a:pPr>
            <a:r>
              <a:rPr sz="1800" spc="-5" dirty="0">
                <a:solidFill>
                  <a:srgbClr val="FFFFFF"/>
                </a:solidFill>
                <a:latin typeface="Carlito"/>
                <a:cs typeface="Carlito"/>
              </a:rPr>
              <a:t>Fu</a:t>
            </a:r>
            <a:r>
              <a:rPr sz="1800" dirty="0">
                <a:solidFill>
                  <a:srgbClr val="FFFFFF"/>
                </a:solidFill>
                <a:latin typeface="Carlito"/>
                <a:cs typeface="Carlito"/>
              </a:rPr>
              <a:t>n</a:t>
            </a:r>
            <a:r>
              <a:rPr sz="1800" spc="-10" dirty="0">
                <a:solidFill>
                  <a:srgbClr val="FFFFFF"/>
                </a:solidFill>
                <a:latin typeface="Carlito"/>
                <a:cs typeface="Carlito"/>
              </a:rPr>
              <a:t>c</a:t>
            </a:r>
            <a:r>
              <a:rPr sz="1800" dirty="0">
                <a:solidFill>
                  <a:srgbClr val="FFFFFF"/>
                </a:solidFill>
                <a:latin typeface="Carlito"/>
                <a:cs typeface="Carlito"/>
              </a:rPr>
              <a:t>t</a:t>
            </a:r>
            <a:r>
              <a:rPr sz="1800" spc="-10" dirty="0">
                <a:solidFill>
                  <a:srgbClr val="FFFFFF"/>
                </a:solidFill>
                <a:latin typeface="Carlito"/>
                <a:cs typeface="Carlito"/>
              </a:rPr>
              <a:t>i</a:t>
            </a:r>
            <a:r>
              <a:rPr sz="1800" spc="-5" dirty="0">
                <a:solidFill>
                  <a:srgbClr val="FFFFFF"/>
                </a:solidFill>
                <a:latin typeface="Carlito"/>
                <a:cs typeface="Carlito"/>
              </a:rPr>
              <a:t>ons  </a:t>
            </a:r>
            <a:r>
              <a:rPr sz="1800" spc="-15" dirty="0">
                <a:solidFill>
                  <a:srgbClr val="FFFFFF"/>
                </a:solidFill>
                <a:latin typeface="Carlito"/>
                <a:cs typeface="Carlito"/>
              </a:rPr>
              <a:t>Storage</a:t>
            </a:r>
            <a:endParaRPr sz="1800">
              <a:latin typeface="Carlito"/>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R="5080" indent="-1270" algn="ctr">
              <a:lnSpc>
                <a:spcPct val="100000"/>
              </a:lnSpc>
              <a:spcBef>
                <a:spcPts val="100"/>
              </a:spcBef>
            </a:pPr>
            <a:r>
              <a:rPr sz="1800" spc="-10" dirty="0">
                <a:solidFill>
                  <a:srgbClr val="FFFFFF"/>
                </a:solidFill>
                <a:latin typeface="Carlito"/>
                <a:cs typeface="Carlito"/>
              </a:rPr>
              <a:t>PowerApps  Default  </a:t>
            </a:r>
            <a:r>
              <a:rPr sz="1800" spc="-5" dirty="0">
                <a:solidFill>
                  <a:srgbClr val="FFFFFF"/>
                </a:solidFill>
                <a:latin typeface="Carlito"/>
                <a:cs typeface="Carlito"/>
              </a:rPr>
              <a:t>E</a:t>
            </a:r>
            <a:r>
              <a:rPr sz="1800" spc="-25" dirty="0">
                <a:solidFill>
                  <a:srgbClr val="FFFFFF"/>
                </a:solidFill>
                <a:latin typeface="Carlito"/>
                <a:cs typeface="Carlito"/>
              </a:rPr>
              <a:t>n</a:t>
            </a:r>
            <a:r>
              <a:rPr sz="1800" dirty="0">
                <a:solidFill>
                  <a:srgbClr val="FFFFFF"/>
                </a:solidFill>
                <a:latin typeface="Carlito"/>
                <a:cs typeface="Carlito"/>
              </a:rPr>
              <a:t>vi</a:t>
            </a:r>
            <a:r>
              <a:rPr sz="1800" spc="-35" dirty="0">
                <a:solidFill>
                  <a:srgbClr val="FFFFFF"/>
                </a:solidFill>
                <a:latin typeface="Carlito"/>
                <a:cs typeface="Carlito"/>
              </a:rPr>
              <a:t>r</a:t>
            </a:r>
            <a:r>
              <a:rPr sz="1800" spc="-5" dirty="0">
                <a:solidFill>
                  <a:srgbClr val="FFFFFF"/>
                </a:solidFill>
                <a:latin typeface="Carlito"/>
                <a:cs typeface="Carlito"/>
              </a:rPr>
              <a:t>onm</a:t>
            </a:r>
            <a:r>
              <a:rPr sz="1800" dirty="0">
                <a:solidFill>
                  <a:srgbClr val="FFFFFF"/>
                </a:solidFill>
                <a:latin typeface="Carlito"/>
                <a:cs typeface="Carlito"/>
              </a:rPr>
              <a:t>e</a:t>
            </a:r>
            <a:r>
              <a:rPr sz="1800" spc="-10" dirty="0">
                <a:solidFill>
                  <a:srgbClr val="FFFFFF"/>
                </a:solidFill>
                <a:latin typeface="Carlito"/>
                <a:cs typeface="Carlito"/>
              </a:rPr>
              <a:t>n</a:t>
            </a:r>
            <a:r>
              <a:rPr sz="1800" dirty="0">
                <a:solidFill>
                  <a:srgbClr val="FFFFFF"/>
                </a:solidFill>
                <a:latin typeface="Carlito"/>
                <a:cs typeface="Carlito"/>
              </a:rPr>
              <a:t>t</a:t>
            </a:r>
            <a:endParaRPr sz="1800">
              <a:latin typeface="Carlito"/>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R="5080" algn="ctr">
              <a:lnSpc>
                <a:spcPct val="100000"/>
              </a:lnSpc>
              <a:spcBef>
                <a:spcPts val="100"/>
              </a:spcBef>
            </a:pPr>
            <a:r>
              <a:rPr sz="1800" spc="-10" dirty="0">
                <a:solidFill>
                  <a:srgbClr val="FFFFFF"/>
                </a:solidFill>
                <a:latin typeface="Carlito"/>
                <a:cs typeface="Carlito"/>
              </a:rPr>
              <a:t>Office</a:t>
            </a:r>
            <a:r>
              <a:rPr sz="1800" spc="-75" dirty="0">
                <a:solidFill>
                  <a:srgbClr val="FFFFFF"/>
                </a:solidFill>
                <a:latin typeface="Carlito"/>
                <a:cs typeface="Carlito"/>
              </a:rPr>
              <a:t> </a:t>
            </a:r>
            <a:r>
              <a:rPr sz="1800" dirty="0">
                <a:solidFill>
                  <a:srgbClr val="FFFFFF"/>
                </a:solidFill>
                <a:latin typeface="Carlito"/>
                <a:cs typeface="Carlito"/>
              </a:rPr>
              <a:t>365</a:t>
            </a:r>
            <a:endParaRPr sz="1800">
              <a:latin typeface="Carlito"/>
              <a:cs typeface="Carlito"/>
            </a:endParaRPr>
          </a:p>
          <a:p>
            <a:pPr marR="4445" algn="ctr">
              <a:lnSpc>
                <a:spcPct val="100000"/>
              </a:lnSpc>
              <a:spcBef>
                <a:spcPts val="5"/>
              </a:spcBef>
            </a:pPr>
            <a:r>
              <a:rPr sz="1800" spc="-30" dirty="0">
                <a:solidFill>
                  <a:srgbClr val="FFFFFF"/>
                </a:solidFill>
                <a:latin typeface="Carlito"/>
                <a:cs typeface="Carlito"/>
              </a:rPr>
              <a:t>Tenant</a:t>
            </a:r>
            <a:endParaRPr sz="1800">
              <a:latin typeface="Carlito"/>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a:lnSpc>
                <a:spcPct val="100000"/>
              </a:lnSpc>
              <a:spcBef>
                <a:spcPts val="380"/>
              </a:spcBef>
            </a:pPr>
            <a:r>
              <a:rPr sz="1400" spc="-10" dirty="0">
                <a:solidFill>
                  <a:schemeClr val="bg1">
                    <a:lumMod val="50000"/>
                  </a:schemeClr>
                </a:solidFill>
                <a:latin typeface="Carlito"/>
                <a:cs typeface="Carlito"/>
              </a:rPr>
              <a:t>PowerApps</a:t>
            </a:r>
            <a:endParaRPr sz="1400">
              <a:solidFill>
                <a:schemeClr val="bg1">
                  <a:lumMod val="50000"/>
                </a:schemeClr>
              </a:solidFill>
              <a:latin typeface="Carlito"/>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a:lnSpc>
                <a:spcPct val="100000"/>
              </a:lnSpc>
              <a:spcBef>
                <a:spcPts val="105"/>
              </a:spcBef>
            </a:pPr>
            <a:r>
              <a:rPr sz="1400" spc="-5" dirty="0">
                <a:solidFill>
                  <a:schemeClr val="bg1">
                    <a:lumMod val="50000"/>
                  </a:schemeClr>
                </a:solidFill>
                <a:latin typeface="Carlito"/>
                <a:cs typeface="Carlito"/>
              </a:rPr>
              <a:t>F</a:t>
            </a:r>
            <a:r>
              <a:rPr sz="1400" dirty="0">
                <a:solidFill>
                  <a:schemeClr val="bg1">
                    <a:lumMod val="50000"/>
                  </a:schemeClr>
                </a:solidFill>
                <a:latin typeface="Carlito"/>
                <a:cs typeface="Carlito"/>
              </a:rPr>
              <a:t>l</a:t>
            </a:r>
            <a:r>
              <a:rPr sz="1400" spc="-5" dirty="0">
                <a:solidFill>
                  <a:schemeClr val="bg1">
                    <a:lumMod val="50000"/>
                  </a:schemeClr>
                </a:solidFill>
                <a:latin typeface="Carlito"/>
                <a:cs typeface="Carlito"/>
              </a:rPr>
              <a:t>ows</a:t>
            </a:r>
            <a:endParaRPr sz="1400">
              <a:solidFill>
                <a:schemeClr val="bg1">
                  <a:lumMod val="50000"/>
                </a:schemeClr>
              </a:solidFill>
              <a:latin typeface="Carlito"/>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endParaRPr>
              <a:solidFill>
                <a:schemeClr val="bg1">
                  <a:lumMod val="50000"/>
                </a:schemeClr>
              </a:solidFill>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a:lnSpc>
                <a:spcPct val="100000"/>
              </a:lnSpc>
              <a:spcBef>
                <a:spcPts val="730"/>
              </a:spcBef>
            </a:pPr>
            <a:r>
              <a:rPr sz="1100" dirty="0">
                <a:solidFill>
                  <a:schemeClr val="bg1">
                    <a:lumMod val="50000"/>
                  </a:schemeClr>
                </a:solidFill>
                <a:latin typeface="Carlito"/>
                <a:cs typeface="Carlito"/>
              </a:rPr>
              <a:t>Makers: </a:t>
            </a:r>
            <a:r>
              <a:rPr sz="1100" b="1" dirty="0">
                <a:solidFill>
                  <a:schemeClr val="bg1">
                    <a:lumMod val="50000"/>
                  </a:schemeClr>
                </a:solidFill>
                <a:latin typeface="Carlito"/>
                <a:cs typeface="Carlito"/>
              </a:rPr>
              <a:t>All  Licensed  </a:t>
            </a:r>
            <a:r>
              <a:rPr sz="1100" dirty="0">
                <a:solidFill>
                  <a:schemeClr val="bg1">
                    <a:lumMod val="50000"/>
                  </a:schemeClr>
                </a:solidFill>
                <a:latin typeface="Carlito"/>
                <a:cs typeface="Carlito"/>
              </a:rPr>
              <a:t>Users:</a:t>
            </a:r>
            <a:r>
              <a:rPr sz="1100" spc="-90" dirty="0">
                <a:solidFill>
                  <a:schemeClr val="bg1">
                    <a:lumMod val="50000"/>
                  </a:schemeClr>
                </a:solidFill>
                <a:latin typeface="Carlito"/>
                <a:cs typeface="Carlito"/>
              </a:rPr>
              <a:t> </a:t>
            </a:r>
            <a:r>
              <a:rPr sz="1100" b="1" spc="-5" dirty="0">
                <a:solidFill>
                  <a:schemeClr val="bg1">
                    <a:lumMod val="50000"/>
                  </a:schemeClr>
                </a:solidFill>
                <a:latin typeface="Carlito"/>
                <a:cs typeface="Carlito"/>
              </a:rPr>
              <a:t>None</a:t>
            </a:r>
            <a:endParaRPr sz="1100">
              <a:solidFill>
                <a:schemeClr val="bg1">
                  <a:lumMod val="50000"/>
                </a:schemeClr>
              </a:solidFill>
              <a:latin typeface="Carlito"/>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a:lnSpc>
                <a:spcPct val="100000"/>
              </a:lnSpc>
              <a:spcBef>
                <a:spcPts val="380"/>
              </a:spcBef>
            </a:pPr>
            <a:r>
              <a:rPr sz="1400" spc="-10" dirty="0">
                <a:solidFill>
                  <a:schemeClr val="bg1">
                    <a:lumMod val="50000"/>
                  </a:schemeClr>
                </a:solidFill>
                <a:latin typeface="Carlito"/>
                <a:cs typeface="Carlito"/>
              </a:rPr>
              <a:t>SharePoint</a:t>
            </a:r>
            <a:endParaRPr sz="1400">
              <a:solidFill>
                <a:schemeClr val="bg1">
                  <a:lumMod val="50000"/>
                </a:schemeClr>
              </a:solidFill>
              <a:latin typeface="Carlito"/>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a:lnSpc>
                <a:spcPct val="100000"/>
              </a:lnSpc>
              <a:spcBef>
                <a:spcPts val="100"/>
              </a:spcBef>
            </a:pPr>
            <a:r>
              <a:rPr sz="1400" spc="-10" dirty="0">
                <a:solidFill>
                  <a:schemeClr val="bg1">
                    <a:lumMod val="50000"/>
                  </a:schemeClr>
                </a:solidFill>
                <a:latin typeface="Carlito"/>
                <a:cs typeface="Carlito"/>
              </a:rPr>
              <a:t>Exchange</a:t>
            </a:r>
            <a:endParaRPr sz="1400">
              <a:solidFill>
                <a:schemeClr val="bg1">
                  <a:lumMod val="50000"/>
                </a:schemeClr>
              </a:solidFill>
              <a:latin typeface="Carlito"/>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endParaRPr>
                <a:solidFill>
                  <a:schemeClr val="bg1">
                    <a:lumMod val="50000"/>
                  </a:schemeClr>
                </a:solidFill>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a:lnSpc>
                <a:spcPct val="100000"/>
              </a:lnSpc>
              <a:spcBef>
                <a:spcPts val="105"/>
              </a:spcBef>
            </a:pPr>
            <a:r>
              <a:rPr sz="1400" spc="-120" dirty="0">
                <a:solidFill>
                  <a:schemeClr val="bg1">
                    <a:lumMod val="50000"/>
                  </a:schemeClr>
                </a:solidFill>
                <a:latin typeface="Carlito"/>
                <a:cs typeface="Carlito"/>
              </a:rPr>
              <a:t>T</a:t>
            </a:r>
            <a:r>
              <a:rPr sz="1400" dirty="0">
                <a:solidFill>
                  <a:schemeClr val="bg1">
                    <a:lumMod val="50000"/>
                  </a:schemeClr>
                </a:solidFill>
                <a:latin typeface="Carlito"/>
                <a:cs typeface="Carlito"/>
              </a:rPr>
              <a:t>ea</a:t>
            </a:r>
            <a:r>
              <a:rPr sz="1400" spc="-10" dirty="0">
                <a:solidFill>
                  <a:schemeClr val="bg1">
                    <a:lumMod val="50000"/>
                  </a:schemeClr>
                </a:solidFill>
                <a:latin typeface="Carlito"/>
                <a:cs typeface="Carlito"/>
              </a:rPr>
              <a:t>m</a:t>
            </a:r>
            <a:r>
              <a:rPr sz="1400" dirty="0">
                <a:solidFill>
                  <a:schemeClr val="bg1">
                    <a:lumMod val="50000"/>
                  </a:schemeClr>
                </a:solidFill>
                <a:latin typeface="Carlito"/>
                <a:cs typeface="Carlito"/>
              </a:rPr>
              <a:t>s</a:t>
            </a:r>
            <a:endParaRPr sz="1400">
              <a:solidFill>
                <a:schemeClr val="bg1">
                  <a:lumMod val="50000"/>
                </a:schemeClr>
              </a:solidFill>
              <a:latin typeface="Carlito"/>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rlito"/>
                <a:cs typeface="Carlito"/>
              </a:rPr>
              <a:t>On Premise</a:t>
            </a:r>
            <a:r>
              <a:rPr sz="1800" spc="-55" dirty="0">
                <a:solidFill>
                  <a:srgbClr val="FFFFFF"/>
                </a:solidFill>
                <a:latin typeface="Carlito"/>
                <a:cs typeface="Carlito"/>
              </a:rPr>
              <a:t> </a:t>
            </a:r>
            <a:r>
              <a:rPr sz="1800" spc="-15" dirty="0">
                <a:solidFill>
                  <a:srgbClr val="FFFFFF"/>
                </a:solidFill>
                <a:latin typeface="Carlito"/>
                <a:cs typeface="Carlito"/>
              </a:rPr>
              <a:t>Systems</a:t>
            </a:r>
            <a:endParaRPr sz="1800">
              <a:latin typeface="Carlito"/>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a:lnSpc>
                <a:spcPts val="2050"/>
              </a:lnSpc>
            </a:pPr>
            <a:r>
              <a:rPr sz="1800" spc="-5" dirty="0">
                <a:solidFill>
                  <a:schemeClr val="bg1">
                    <a:lumMod val="50000"/>
                  </a:schemeClr>
                </a:solidFill>
                <a:latin typeface="Carlito"/>
                <a:cs typeface="Carlito"/>
              </a:rPr>
              <a:t>Databases</a:t>
            </a:r>
            <a:endParaRPr sz="1800">
              <a:solidFill>
                <a:schemeClr val="bg1">
                  <a:lumMod val="50000"/>
                </a:schemeClr>
              </a:solidFill>
              <a:latin typeface="Carlito"/>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indent="-17145">
              <a:lnSpc>
                <a:spcPct val="100000"/>
              </a:lnSpc>
              <a:spcBef>
                <a:spcPts val="140"/>
              </a:spcBef>
            </a:pPr>
            <a:r>
              <a:rPr sz="1800" spc="-5" dirty="0">
                <a:solidFill>
                  <a:srgbClr val="FFFFFF"/>
                </a:solidFill>
                <a:latin typeface="Carlito"/>
                <a:cs typeface="Carlito"/>
              </a:rPr>
              <a:t>On</a:t>
            </a:r>
            <a:r>
              <a:rPr sz="1800" spc="-95" dirty="0">
                <a:solidFill>
                  <a:srgbClr val="FFFFFF"/>
                </a:solidFill>
                <a:latin typeface="Carlito"/>
                <a:cs typeface="Carlito"/>
              </a:rPr>
              <a:t> </a:t>
            </a:r>
            <a:r>
              <a:rPr sz="1800" spc="-5" dirty="0">
                <a:solidFill>
                  <a:srgbClr val="FFFFFF"/>
                </a:solidFill>
                <a:latin typeface="Carlito"/>
                <a:cs typeface="Carlito"/>
              </a:rPr>
              <a:t>Premise  </a:t>
            </a:r>
            <a:r>
              <a:rPr sz="1800" spc="-15" dirty="0">
                <a:solidFill>
                  <a:srgbClr val="FFFFFF"/>
                </a:solidFill>
                <a:latin typeface="Carlito"/>
                <a:cs typeface="Carlito"/>
              </a:rPr>
              <a:t>Gateway(s)</a:t>
            </a:r>
            <a:endParaRPr sz="1800">
              <a:latin typeface="Carlito"/>
              <a:cs typeface="Carlito"/>
            </a:endParaRPr>
          </a:p>
        </p:txBody>
      </p:sp>
      <p:sp>
        <p:nvSpPr>
          <p:cNvPr id="43" name="object 43"/>
          <p:cNvSpPr txBox="1"/>
          <p:nvPr/>
        </p:nvSpPr>
        <p:spPr>
          <a:xfrm>
            <a:off x="7184897" y="5923026"/>
            <a:ext cx="1762125" cy="269304"/>
          </a:xfrm>
          <a:prstGeom prst="rect">
            <a:avLst/>
          </a:prstGeom>
          <a:solidFill>
            <a:srgbClr val="AEABAB"/>
          </a:solidFill>
          <a:ln w="28955">
            <a:solidFill>
              <a:srgbClr val="FFFFFF"/>
            </a:solidFill>
          </a:ln>
        </p:spPr>
        <p:txBody>
          <a:bodyPr vert="horz" wrap="square" lIns="0" tIns="0" rIns="0" bIns="0" rtlCol="0">
            <a:spAutoFit/>
          </a:bodyPr>
          <a:lstStyle/>
          <a:p>
            <a:pPr marL="485140">
              <a:lnSpc>
                <a:spcPts val="2070"/>
              </a:lnSpc>
            </a:pPr>
            <a:r>
              <a:rPr sz="1800" spc="-25" dirty="0">
                <a:solidFill>
                  <a:schemeClr val="bg1">
                    <a:lumMod val="50000"/>
                  </a:schemeClr>
                </a:solidFill>
                <a:latin typeface="Carlito"/>
                <a:cs typeface="Carlito"/>
              </a:rPr>
              <a:t>Web</a:t>
            </a:r>
            <a:r>
              <a:rPr sz="1800" spc="-5" dirty="0">
                <a:solidFill>
                  <a:schemeClr val="bg1">
                    <a:lumMod val="50000"/>
                  </a:schemeClr>
                </a:solidFill>
                <a:latin typeface="Carlito"/>
                <a:cs typeface="Carlito"/>
              </a:rPr>
              <a:t> </a:t>
            </a:r>
            <a:r>
              <a:rPr sz="1800" dirty="0">
                <a:solidFill>
                  <a:schemeClr val="bg1">
                    <a:lumMod val="50000"/>
                  </a:schemeClr>
                </a:solidFill>
                <a:latin typeface="Carlito"/>
                <a:cs typeface="Carlito"/>
              </a:rPr>
              <a:t>API</a:t>
            </a:r>
            <a:endParaRPr sz="1800">
              <a:solidFill>
                <a:schemeClr val="bg1">
                  <a:lumMod val="50000"/>
                </a:schemeClr>
              </a:solidFill>
              <a:latin typeface="Carlito"/>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a:lnSpc>
                <a:spcPts val="2050"/>
              </a:lnSpc>
            </a:pPr>
            <a:r>
              <a:rPr sz="1800" spc="-15" dirty="0">
                <a:solidFill>
                  <a:schemeClr val="bg1">
                    <a:lumMod val="50000"/>
                  </a:schemeClr>
                </a:solidFill>
                <a:latin typeface="Carlito"/>
                <a:cs typeface="Carlito"/>
              </a:rPr>
              <a:t>SharePoint</a:t>
            </a:r>
            <a:r>
              <a:rPr sz="1800" spc="-10" dirty="0">
                <a:solidFill>
                  <a:schemeClr val="bg1">
                    <a:lumMod val="50000"/>
                  </a:schemeClr>
                </a:solidFill>
                <a:latin typeface="Carlito"/>
                <a:cs typeface="Carlito"/>
              </a:rPr>
              <a:t> </a:t>
            </a:r>
            <a:r>
              <a:rPr sz="1800" spc="-15" dirty="0">
                <a:solidFill>
                  <a:schemeClr val="bg1">
                    <a:lumMod val="50000"/>
                  </a:schemeClr>
                </a:solidFill>
                <a:latin typeface="Carlito"/>
                <a:cs typeface="Carlito"/>
              </a:rPr>
              <a:t>Data</a:t>
            </a:r>
            <a:endParaRPr sz="1800">
              <a:solidFill>
                <a:schemeClr val="bg1">
                  <a:lumMod val="50000"/>
                </a:schemeClr>
              </a:solidFill>
              <a:latin typeface="Carlito"/>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a:lnSpc>
                <a:spcPts val="2060"/>
              </a:lnSpc>
            </a:pPr>
            <a:r>
              <a:rPr sz="1800" spc="-10" dirty="0">
                <a:solidFill>
                  <a:schemeClr val="bg1">
                    <a:lumMod val="50000"/>
                  </a:schemeClr>
                </a:solidFill>
                <a:latin typeface="Carlito"/>
                <a:cs typeface="Carlito"/>
              </a:rPr>
              <a:t>File</a:t>
            </a:r>
            <a:r>
              <a:rPr sz="1800" spc="5" dirty="0">
                <a:solidFill>
                  <a:schemeClr val="bg1">
                    <a:lumMod val="50000"/>
                  </a:schemeClr>
                </a:solidFill>
                <a:latin typeface="Carlito"/>
                <a:cs typeface="Carlito"/>
              </a:rPr>
              <a:t> </a:t>
            </a:r>
            <a:r>
              <a:rPr sz="1800" spc="-15" dirty="0">
                <a:solidFill>
                  <a:schemeClr val="bg1">
                    <a:lumMod val="50000"/>
                  </a:schemeClr>
                </a:solidFill>
                <a:latin typeface="Carlito"/>
                <a:cs typeface="Carlito"/>
              </a:rPr>
              <a:t>Storage</a:t>
            </a:r>
            <a:endParaRPr sz="1800">
              <a:solidFill>
                <a:schemeClr val="bg1">
                  <a:lumMod val="50000"/>
                </a:schemeClr>
              </a:solidFill>
              <a:latin typeface="Carlito"/>
              <a:cs typeface="Carlito"/>
            </a:endParaRPr>
          </a:p>
        </p:txBody>
      </p:sp>
      <p:sp>
        <p:nvSpPr>
          <p:cNvPr id="46" name="object 46"/>
          <p:cNvSpPr/>
          <p:nvPr/>
        </p:nvSpPr>
        <p:spPr>
          <a:xfrm>
            <a:off x="1181861" y="4747961"/>
            <a:ext cx="2048510" cy="377886"/>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R="5080" indent="752475">
              <a:lnSpc>
                <a:spcPct val="149900"/>
              </a:lnSpc>
              <a:spcBef>
                <a:spcPts val="100"/>
              </a:spcBef>
            </a:pPr>
            <a:r>
              <a:rPr sz="1800" spc="-10" dirty="0">
                <a:solidFill>
                  <a:srgbClr val="FFFFFF"/>
                </a:solidFill>
                <a:latin typeface="Carlito"/>
                <a:cs typeface="Carlito"/>
              </a:rPr>
              <a:t>Azure</a:t>
            </a:r>
            <a:r>
              <a:rPr sz="1800" spc="-80" dirty="0">
                <a:solidFill>
                  <a:srgbClr val="FFFFFF"/>
                </a:solidFill>
                <a:latin typeface="Carlito"/>
                <a:cs typeface="Carlito"/>
              </a:rPr>
              <a:t> </a:t>
            </a:r>
            <a:r>
              <a:rPr sz="1800" dirty="0">
                <a:solidFill>
                  <a:srgbClr val="FFFFFF"/>
                </a:solidFill>
                <a:latin typeface="Carlito"/>
                <a:cs typeface="Carlito"/>
              </a:rPr>
              <a:t>AD  </a:t>
            </a:r>
            <a:r>
              <a:rPr sz="1800" spc="-10" dirty="0">
                <a:solidFill>
                  <a:srgbClr val="FFFFFF"/>
                </a:solidFill>
                <a:latin typeface="Carlito"/>
                <a:cs typeface="Carlito"/>
              </a:rPr>
              <a:t>Microsoft</a:t>
            </a:r>
            <a:r>
              <a:rPr sz="1800" spc="-20" dirty="0">
                <a:solidFill>
                  <a:srgbClr val="FFFFFF"/>
                </a:solidFill>
                <a:latin typeface="Carlito"/>
                <a:cs typeface="Carlito"/>
              </a:rPr>
              <a:t> </a:t>
            </a:r>
            <a:r>
              <a:rPr sz="1800" spc="-10" dirty="0">
                <a:solidFill>
                  <a:srgbClr val="FFFFFF"/>
                </a:solidFill>
                <a:latin typeface="Carlito"/>
                <a:cs typeface="Carlito"/>
              </a:rPr>
              <a:t>Azure</a:t>
            </a:r>
            <a:endParaRPr sz="1800" dirty="0">
              <a:latin typeface="Carlito"/>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endParaRPr>
                <a:solidFill>
                  <a:schemeClr val="bg1">
                    <a:lumMod val="50000"/>
                  </a:schemeClr>
                </a:solidFill>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endParaRPr>
                <a:solidFill>
                  <a:schemeClr val="bg1">
                    <a:lumMod val="50000"/>
                  </a:schemeClr>
                </a:solidFill>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a:lnSpc>
                <a:spcPct val="100000"/>
              </a:lnSpc>
              <a:spcBef>
                <a:spcPts val="370"/>
              </a:spcBef>
            </a:pPr>
            <a:r>
              <a:rPr sz="1400" spc="-10" dirty="0">
                <a:solidFill>
                  <a:schemeClr val="bg1">
                    <a:lumMod val="50000"/>
                  </a:schemeClr>
                </a:solidFill>
                <a:latin typeface="Carlito"/>
                <a:cs typeface="Carlito"/>
              </a:rPr>
              <a:t>Excel</a:t>
            </a:r>
            <a:endParaRPr sz="1400">
              <a:solidFill>
                <a:schemeClr val="bg1">
                  <a:lumMod val="50000"/>
                </a:schemeClr>
              </a:solidFill>
              <a:latin typeface="Carlito"/>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R="5715" algn="ctr">
              <a:lnSpc>
                <a:spcPct val="100000"/>
              </a:lnSpc>
              <a:spcBef>
                <a:spcPts val="100"/>
              </a:spcBef>
            </a:pPr>
            <a:r>
              <a:rPr sz="1800" spc="-15" dirty="0">
                <a:solidFill>
                  <a:srgbClr val="FFFFFF"/>
                </a:solidFill>
                <a:latin typeface="Carlito"/>
                <a:cs typeface="Carlito"/>
              </a:rPr>
              <a:t>Data</a:t>
            </a:r>
            <a:endParaRPr sz="1800">
              <a:latin typeface="Carlito"/>
              <a:cs typeface="Carlito"/>
            </a:endParaRPr>
          </a:p>
          <a:p>
            <a:pPr marR="5080" algn="ctr">
              <a:lnSpc>
                <a:spcPct val="100000"/>
              </a:lnSpc>
            </a:pPr>
            <a:r>
              <a:rPr sz="1800" dirty="0">
                <a:solidFill>
                  <a:srgbClr val="FFFFFF"/>
                </a:solidFill>
                <a:latin typeface="Carlito"/>
                <a:cs typeface="Carlito"/>
              </a:rPr>
              <a:t>G</a:t>
            </a:r>
            <a:r>
              <a:rPr sz="1800" spc="-10" dirty="0">
                <a:solidFill>
                  <a:srgbClr val="FFFFFF"/>
                </a:solidFill>
                <a:latin typeface="Carlito"/>
                <a:cs typeface="Carlito"/>
              </a:rPr>
              <a:t>a</a:t>
            </a:r>
            <a:r>
              <a:rPr sz="1800" spc="-30" dirty="0">
                <a:solidFill>
                  <a:srgbClr val="FFFFFF"/>
                </a:solidFill>
                <a:latin typeface="Carlito"/>
                <a:cs typeface="Carlito"/>
              </a:rPr>
              <a:t>t</a:t>
            </a:r>
            <a:r>
              <a:rPr sz="1800" spc="-10" dirty="0">
                <a:solidFill>
                  <a:srgbClr val="FFFFFF"/>
                </a:solidFill>
                <a:latin typeface="Carlito"/>
                <a:cs typeface="Carlito"/>
              </a:rPr>
              <a:t>e</a:t>
            </a:r>
            <a:r>
              <a:rPr sz="1800" spc="-30" dirty="0">
                <a:solidFill>
                  <a:srgbClr val="FFFFFF"/>
                </a:solidFill>
                <a:latin typeface="Carlito"/>
                <a:cs typeface="Carlito"/>
              </a:rPr>
              <a:t>w</a:t>
            </a:r>
            <a:r>
              <a:rPr sz="1800" spc="-40" dirty="0">
                <a:solidFill>
                  <a:srgbClr val="FFFFFF"/>
                </a:solidFill>
                <a:latin typeface="Carlito"/>
                <a:cs typeface="Carlito"/>
              </a:rPr>
              <a:t>a</a:t>
            </a:r>
            <a:r>
              <a:rPr sz="1800" dirty="0">
                <a:solidFill>
                  <a:srgbClr val="FFFFFF"/>
                </a:solidFill>
                <a:latin typeface="Carlito"/>
                <a:cs typeface="Carlito"/>
              </a:rPr>
              <a:t>y</a:t>
            </a:r>
            <a:r>
              <a:rPr sz="1800" spc="-10" dirty="0">
                <a:solidFill>
                  <a:srgbClr val="FFFFFF"/>
                </a:solidFill>
                <a:latin typeface="Carlito"/>
                <a:cs typeface="Carlito"/>
              </a:rPr>
              <a:t>(</a:t>
            </a:r>
            <a:r>
              <a:rPr sz="1800" spc="-5" dirty="0">
                <a:solidFill>
                  <a:srgbClr val="FFFFFF"/>
                </a:solidFill>
                <a:latin typeface="Carlito"/>
                <a:cs typeface="Carlito"/>
              </a:rPr>
              <a:t>s)</a:t>
            </a:r>
            <a:endParaRPr sz="1800">
              <a:latin typeface="Carlito"/>
              <a:cs typeface="Carlito"/>
            </a:endParaRPr>
          </a:p>
        </p:txBody>
      </p:sp>
      <p:sp>
        <p:nvSpPr>
          <p:cNvPr id="57" name="object 57"/>
          <p:cNvSpPr/>
          <p:nvPr/>
        </p:nvSpPr>
        <p:spPr>
          <a:xfrm>
            <a:off x="2146046" y="2963671"/>
            <a:ext cx="2069464" cy="2997200"/>
          </a:xfrm>
          <a:custGeom>
            <a:avLst/>
            <a:gdLst/>
            <a:ahLst/>
            <a:cxnLst/>
            <a:rect l="l" t="t" r="r" b="b"/>
            <a:pathLst>
              <a:path w="2069464" h="2997200">
                <a:moveTo>
                  <a:pt x="58801" y="435356"/>
                </a:moveTo>
                <a:lnTo>
                  <a:pt x="49911" y="426339"/>
                </a:lnTo>
                <a:lnTo>
                  <a:pt x="45351" y="430834"/>
                </a:lnTo>
                <a:lnTo>
                  <a:pt x="508" y="430403"/>
                </a:lnTo>
                <a:lnTo>
                  <a:pt x="0" y="484378"/>
                </a:lnTo>
                <a:lnTo>
                  <a:pt x="53848" y="484759"/>
                </a:lnTo>
                <a:lnTo>
                  <a:pt x="54051" y="462153"/>
                </a:lnTo>
                <a:lnTo>
                  <a:pt x="54267" y="439826"/>
                </a:lnTo>
                <a:lnTo>
                  <a:pt x="58801" y="435356"/>
                </a:lnTo>
                <a:close/>
              </a:path>
              <a:path w="2069464" h="2997200">
                <a:moveTo>
                  <a:pt x="94996" y="399796"/>
                </a:moveTo>
                <a:lnTo>
                  <a:pt x="86106" y="390779"/>
                </a:lnTo>
                <a:lnTo>
                  <a:pt x="58928" y="417449"/>
                </a:lnTo>
                <a:lnTo>
                  <a:pt x="67818" y="426466"/>
                </a:lnTo>
                <a:lnTo>
                  <a:pt x="94996" y="399796"/>
                </a:lnTo>
                <a:close/>
              </a:path>
              <a:path w="2069464" h="2997200">
                <a:moveTo>
                  <a:pt x="131191" y="364109"/>
                </a:moveTo>
                <a:lnTo>
                  <a:pt x="122301" y="355092"/>
                </a:lnTo>
                <a:lnTo>
                  <a:pt x="95123" y="381762"/>
                </a:lnTo>
                <a:lnTo>
                  <a:pt x="104013" y="390906"/>
                </a:lnTo>
                <a:lnTo>
                  <a:pt x="131191" y="364109"/>
                </a:lnTo>
                <a:close/>
              </a:path>
              <a:path w="2069464" h="2997200">
                <a:moveTo>
                  <a:pt x="167386" y="328549"/>
                </a:moveTo>
                <a:lnTo>
                  <a:pt x="158496" y="319405"/>
                </a:lnTo>
                <a:lnTo>
                  <a:pt x="131318" y="346202"/>
                </a:lnTo>
                <a:lnTo>
                  <a:pt x="140208" y="355219"/>
                </a:lnTo>
                <a:lnTo>
                  <a:pt x="167386" y="328549"/>
                </a:lnTo>
                <a:close/>
              </a:path>
              <a:path w="2069464" h="2997200">
                <a:moveTo>
                  <a:pt x="203581" y="292862"/>
                </a:moveTo>
                <a:lnTo>
                  <a:pt x="194691" y="283845"/>
                </a:lnTo>
                <a:lnTo>
                  <a:pt x="167513" y="310515"/>
                </a:lnTo>
                <a:lnTo>
                  <a:pt x="176403" y="319532"/>
                </a:lnTo>
                <a:lnTo>
                  <a:pt x="203581" y="292862"/>
                </a:lnTo>
                <a:close/>
              </a:path>
              <a:path w="2069464" h="2997200">
                <a:moveTo>
                  <a:pt x="239776" y="257175"/>
                </a:moveTo>
                <a:lnTo>
                  <a:pt x="230886" y="248158"/>
                </a:lnTo>
                <a:lnTo>
                  <a:pt x="203708" y="274955"/>
                </a:lnTo>
                <a:lnTo>
                  <a:pt x="212598" y="283972"/>
                </a:lnTo>
                <a:lnTo>
                  <a:pt x="239776" y="257175"/>
                </a:lnTo>
                <a:close/>
              </a:path>
              <a:path w="2069464" h="2997200">
                <a:moveTo>
                  <a:pt x="275971" y="221615"/>
                </a:moveTo>
                <a:lnTo>
                  <a:pt x="267081" y="212598"/>
                </a:lnTo>
                <a:lnTo>
                  <a:pt x="239903" y="239268"/>
                </a:lnTo>
                <a:lnTo>
                  <a:pt x="248793" y="248285"/>
                </a:lnTo>
                <a:lnTo>
                  <a:pt x="275971" y="221615"/>
                </a:lnTo>
                <a:close/>
              </a:path>
              <a:path w="2069464" h="2997200">
                <a:moveTo>
                  <a:pt x="312166" y="185928"/>
                </a:moveTo>
                <a:lnTo>
                  <a:pt x="303276" y="176911"/>
                </a:lnTo>
                <a:lnTo>
                  <a:pt x="276098" y="203581"/>
                </a:lnTo>
                <a:lnTo>
                  <a:pt x="284988" y="212725"/>
                </a:lnTo>
                <a:lnTo>
                  <a:pt x="312166" y="185928"/>
                </a:lnTo>
                <a:close/>
              </a:path>
              <a:path w="2069464" h="2997200">
                <a:moveTo>
                  <a:pt x="348361" y="150368"/>
                </a:moveTo>
                <a:lnTo>
                  <a:pt x="339471" y="141224"/>
                </a:lnTo>
                <a:lnTo>
                  <a:pt x="312293" y="168021"/>
                </a:lnTo>
                <a:lnTo>
                  <a:pt x="321310" y="177038"/>
                </a:lnTo>
                <a:lnTo>
                  <a:pt x="348361" y="150368"/>
                </a:lnTo>
                <a:close/>
              </a:path>
              <a:path w="2069464" h="2997200">
                <a:moveTo>
                  <a:pt x="384556" y="114681"/>
                </a:moveTo>
                <a:lnTo>
                  <a:pt x="375666" y="105664"/>
                </a:lnTo>
                <a:lnTo>
                  <a:pt x="348488" y="132334"/>
                </a:lnTo>
                <a:lnTo>
                  <a:pt x="357505" y="141351"/>
                </a:lnTo>
                <a:lnTo>
                  <a:pt x="384556" y="114681"/>
                </a:lnTo>
                <a:close/>
              </a:path>
              <a:path w="2069464" h="2997200">
                <a:moveTo>
                  <a:pt x="420751" y="78994"/>
                </a:moveTo>
                <a:lnTo>
                  <a:pt x="411861" y="69977"/>
                </a:lnTo>
                <a:lnTo>
                  <a:pt x="384810" y="96774"/>
                </a:lnTo>
                <a:lnTo>
                  <a:pt x="393700" y="105791"/>
                </a:lnTo>
                <a:lnTo>
                  <a:pt x="420751" y="78994"/>
                </a:lnTo>
                <a:close/>
              </a:path>
              <a:path w="2069464" h="2997200">
                <a:moveTo>
                  <a:pt x="489331" y="2794"/>
                </a:moveTo>
                <a:lnTo>
                  <a:pt x="435356" y="2286"/>
                </a:lnTo>
                <a:lnTo>
                  <a:pt x="435025" y="47256"/>
                </a:lnTo>
                <a:lnTo>
                  <a:pt x="421005" y="61087"/>
                </a:lnTo>
                <a:lnTo>
                  <a:pt x="429895" y="70104"/>
                </a:lnTo>
                <a:lnTo>
                  <a:pt x="444042" y="56222"/>
                </a:lnTo>
                <a:lnTo>
                  <a:pt x="488823" y="56642"/>
                </a:lnTo>
                <a:lnTo>
                  <a:pt x="489026" y="34544"/>
                </a:lnTo>
                <a:lnTo>
                  <a:pt x="489115" y="24892"/>
                </a:lnTo>
                <a:lnTo>
                  <a:pt x="489331" y="2794"/>
                </a:lnTo>
                <a:close/>
              </a:path>
              <a:path w="2069464" h="2997200">
                <a:moveTo>
                  <a:pt x="2068830" y="1843913"/>
                </a:moveTo>
                <a:lnTo>
                  <a:pt x="2031961" y="1818360"/>
                </a:lnTo>
                <a:lnTo>
                  <a:pt x="2031022" y="1813179"/>
                </a:lnTo>
                <a:lnTo>
                  <a:pt x="1754860" y="283337"/>
                </a:lnTo>
                <a:lnTo>
                  <a:pt x="1753527" y="275971"/>
                </a:lnTo>
                <a:lnTo>
                  <a:pt x="1754543" y="274510"/>
                </a:lnTo>
                <a:lnTo>
                  <a:pt x="1764538" y="275590"/>
                </a:lnTo>
                <a:lnTo>
                  <a:pt x="1765109" y="270395"/>
                </a:lnTo>
                <a:lnTo>
                  <a:pt x="1770253" y="269875"/>
                </a:lnTo>
                <a:lnTo>
                  <a:pt x="1768678" y="254190"/>
                </a:lnTo>
                <a:lnTo>
                  <a:pt x="1775256" y="244729"/>
                </a:lnTo>
                <a:lnTo>
                  <a:pt x="1779143" y="239141"/>
                </a:lnTo>
                <a:lnTo>
                  <a:pt x="1769351" y="232346"/>
                </a:lnTo>
                <a:lnTo>
                  <a:pt x="1770507" y="221996"/>
                </a:lnTo>
                <a:lnTo>
                  <a:pt x="1765427" y="221449"/>
                </a:lnTo>
                <a:lnTo>
                  <a:pt x="1764919" y="216281"/>
                </a:lnTo>
                <a:lnTo>
                  <a:pt x="1748612" y="217919"/>
                </a:lnTo>
                <a:lnTo>
                  <a:pt x="1734947" y="208407"/>
                </a:lnTo>
                <a:lnTo>
                  <a:pt x="1728660" y="217449"/>
                </a:lnTo>
                <a:lnTo>
                  <a:pt x="1716913" y="216154"/>
                </a:lnTo>
                <a:lnTo>
                  <a:pt x="1716709" y="217995"/>
                </a:lnTo>
                <a:lnTo>
                  <a:pt x="1505064" y="44589"/>
                </a:lnTo>
                <a:lnTo>
                  <a:pt x="1503070" y="24511"/>
                </a:lnTo>
                <a:lnTo>
                  <a:pt x="1500632" y="0"/>
                </a:lnTo>
                <a:lnTo>
                  <a:pt x="1447038" y="5334"/>
                </a:lnTo>
                <a:lnTo>
                  <a:pt x="1452372" y="58928"/>
                </a:lnTo>
                <a:lnTo>
                  <a:pt x="1496961" y="54495"/>
                </a:lnTo>
                <a:lnTo>
                  <a:pt x="1712214" y="230657"/>
                </a:lnTo>
                <a:lnTo>
                  <a:pt x="1713115" y="239801"/>
                </a:lnTo>
                <a:lnTo>
                  <a:pt x="1704213" y="252603"/>
                </a:lnTo>
                <a:lnTo>
                  <a:pt x="1712315" y="258254"/>
                </a:lnTo>
                <a:lnTo>
                  <a:pt x="1712048" y="260705"/>
                </a:lnTo>
                <a:lnTo>
                  <a:pt x="1497355" y="432879"/>
                </a:lnTo>
                <a:lnTo>
                  <a:pt x="1452626" y="427990"/>
                </a:lnTo>
                <a:lnTo>
                  <a:pt x="1446784" y="481584"/>
                </a:lnTo>
                <a:lnTo>
                  <a:pt x="1500378" y="487426"/>
                </a:lnTo>
                <a:lnTo>
                  <a:pt x="1503070" y="462661"/>
                </a:lnTo>
                <a:lnTo>
                  <a:pt x="1505242" y="442785"/>
                </a:lnTo>
                <a:lnTo>
                  <a:pt x="1716481" y="273481"/>
                </a:lnTo>
                <a:lnTo>
                  <a:pt x="1716659" y="275209"/>
                </a:lnTo>
                <a:lnTo>
                  <a:pt x="1734197" y="273481"/>
                </a:lnTo>
                <a:lnTo>
                  <a:pt x="1741081" y="278257"/>
                </a:lnTo>
                <a:lnTo>
                  <a:pt x="2019376" y="1820557"/>
                </a:lnTo>
                <a:lnTo>
                  <a:pt x="1993773" y="1857375"/>
                </a:lnTo>
                <a:lnTo>
                  <a:pt x="2038096" y="1888109"/>
                </a:lnTo>
                <a:lnTo>
                  <a:pt x="2063343" y="1851787"/>
                </a:lnTo>
                <a:lnTo>
                  <a:pt x="2068830" y="1843913"/>
                </a:lnTo>
                <a:close/>
              </a:path>
              <a:path w="2069464" h="2997200">
                <a:moveTo>
                  <a:pt x="2069338" y="2959011"/>
                </a:moveTo>
                <a:lnTo>
                  <a:pt x="2037588" y="2959011"/>
                </a:lnTo>
                <a:lnTo>
                  <a:pt x="2024888" y="2959011"/>
                </a:lnTo>
                <a:lnTo>
                  <a:pt x="1993138" y="2959011"/>
                </a:lnTo>
                <a:lnTo>
                  <a:pt x="2031238" y="2997111"/>
                </a:lnTo>
                <a:lnTo>
                  <a:pt x="2069338" y="2959011"/>
                </a:lnTo>
                <a:close/>
              </a:path>
              <a:path w="2069464" h="2997200">
                <a:moveTo>
                  <a:pt x="2069338" y="2539492"/>
                </a:moveTo>
                <a:lnTo>
                  <a:pt x="2031238" y="2501392"/>
                </a:lnTo>
                <a:lnTo>
                  <a:pt x="1993138" y="2539492"/>
                </a:lnTo>
                <a:lnTo>
                  <a:pt x="2024888" y="2571242"/>
                </a:lnTo>
                <a:lnTo>
                  <a:pt x="2024888" y="2927261"/>
                </a:lnTo>
                <a:lnTo>
                  <a:pt x="2037588" y="2927261"/>
                </a:lnTo>
                <a:lnTo>
                  <a:pt x="2037588" y="2920911"/>
                </a:lnTo>
                <a:lnTo>
                  <a:pt x="2037588" y="2577592"/>
                </a:lnTo>
                <a:lnTo>
                  <a:pt x="2037588" y="2571242"/>
                </a:lnTo>
                <a:lnTo>
                  <a:pt x="2069338" y="2539492"/>
                </a:lnTo>
                <a:close/>
              </a:path>
            </a:pathLst>
          </a:custGeom>
          <a:solidFill>
            <a:srgbClr val="000000"/>
          </a:solid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2447595" y="1316766"/>
            <a:ext cx="9482349" cy="886397"/>
          </a:xfrm>
        </p:spPr>
        <p:txBody>
          <a:bodyPr>
            <a:normAutofit lnSpcReduction="10000"/>
          </a:bodyPr>
          <a:lstStyle/>
          <a:p>
            <a:r>
              <a:rPr lang="en-US" sz="3200" dirty="0">
                <a:latin typeface="Calibri" panose="020F0502020204030204" pitchFamily="34" charset="0"/>
                <a:cs typeface="Calibri" panose="020F0502020204030204" pitchFamily="34" charset="0"/>
              </a:rPr>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431371" y="131676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dirty="0">
                <a:solidFill>
                  <a:prstClr val="white"/>
                </a:solidFill>
                <a:latin typeface="Segoe UI Light"/>
              </a:rPr>
              <a:t>Production</a:t>
            </a:r>
          </a:p>
          <a:p>
            <a:pPr algn="ctr" defTabSz="1218768" fontAlgn="base">
              <a:spcBef>
                <a:spcPct val="0"/>
              </a:spcBef>
              <a:spcAft>
                <a:spcPct val="0"/>
              </a:spcAft>
            </a:pPr>
            <a:r>
              <a:rPr lang="en-US" sz="2667" b="1" dirty="0" err="1">
                <a:solidFill>
                  <a:prstClr val="white"/>
                </a:solidFill>
                <a:latin typeface="Segoe UI Light"/>
              </a:rPr>
              <a:t>Envs</a:t>
            </a:r>
            <a:endParaRPr lang="en-US" sz="2667" b="1" dirty="0">
              <a:solidFill>
                <a:prstClr val="white"/>
              </a:solidFill>
              <a:latin typeface="Segoe UI Light"/>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431371" y="2660915"/>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ALM</a:t>
            </a:r>
          </a:p>
          <a:p>
            <a:pPr algn="ctr" defTabSz="1218768" fontAlgn="base">
              <a:spcBef>
                <a:spcPct val="0"/>
              </a:spcBef>
              <a:spcAft>
                <a:spcPct val="0"/>
              </a:spcAft>
            </a:pPr>
            <a:r>
              <a:rPr lang="en-US" sz="2667" b="1" err="1">
                <a:solidFill>
                  <a:prstClr val="white"/>
                </a:solidFill>
                <a:latin typeface="Segoe UI Light"/>
              </a:rPr>
              <a:t>Envs</a:t>
            </a:r>
            <a:endParaRPr lang="en-US" sz="2667" b="1">
              <a:solidFill>
                <a:prstClr val="white"/>
              </a:solidFill>
              <a:latin typeface="Segoe UI Light"/>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431371" y="4005064"/>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431371" y="5349213"/>
            <a:ext cx="1920213" cy="115212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b="1">
                <a:solidFill>
                  <a:prstClr val="white"/>
                </a:solidFill>
                <a:latin typeface="Segoe UI Light"/>
              </a:rPr>
              <a:t>Maker </a:t>
            </a:r>
            <a:r>
              <a:rPr lang="en-US" sz="2667" b="1" err="1">
                <a:solidFill>
                  <a:prstClr val="white"/>
                </a:solidFill>
                <a:latin typeface="Segoe UI Light"/>
              </a:rPr>
              <a:t>Envs</a:t>
            </a:r>
            <a:endParaRPr lang="en-US" sz="2667" b="1">
              <a:solidFill>
                <a:prstClr val="white"/>
              </a:solidFill>
              <a:latin typeface="Segoe UI Light"/>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2447595" y="2660916"/>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2476335" y="4005064"/>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2543606" y="5353238"/>
            <a:ext cx="9482349"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prstClr val="black"/>
              </a:buClr>
            </a:pPr>
            <a:r>
              <a:rPr lang="en-US" sz="3200" spc="-95" dirty="0">
                <a:latin typeface="Calibri" panose="020F0502020204030204" pitchFamily="34" charset="0"/>
                <a:cs typeface="Calibri" panose="020F0502020204030204" pitchFamily="34" charset="0"/>
              </a:rPr>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10730" cy="567463"/>
          </a:xfrm>
          <a:prstGeom prst="rect">
            <a:avLst/>
          </a:prstGeom>
        </p:spPr>
        <p:txBody>
          <a:bodyPr vert="horz" wrap="square" lIns="0" tIns="13335" rIns="0" bIns="0" rtlCol="0">
            <a:spAutoFit/>
          </a:bodyPr>
          <a:lstStyle/>
          <a:p>
            <a:pPr marL="12700">
              <a:lnSpc>
                <a:spcPct val="100000"/>
              </a:lnSpc>
              <a:spcBef>
                <a:spcPts val="105"/>
              </a:spcBef>
            </a:pPr>
            <a:r>
              <a:rPr lang="en-US" sz="3600" kern="1200" spc="-50" dirty="0">
                <a:ln w="3175">
                  <a:noFill/>
                </a:ln>
                <a:solidFill>
                  <a:srgbClr val="418AB3"/>
                </a:solidFill>
                <a:latin typeface="+mj-lt"/>
                <a:cs typeface="+mj-cs"/>
              </a:rPr>
              <a:t>Provisioning New Environments</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59070" y="4741671"/>
            <a:ext cx="1621155" cy="759460"/>
          </a:xfrm>
          <a:prstGeom prst="rect">
            <a:avLst/>
          </a:prstGeom>
        </p:spPr>
        <p:txBody>
          <a:bodyPr vert="horz" wrap="square" lIns="0" tIns="12065" rIns="0" bIns="0" rtlCol="0">
            <a:spAutoFit/>
          </a:bodyPr>
          <a:lstStyle/>
          <a:p>
            <a:pPr marL="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48626" y="4759197"/>
            <a:ext cx="912494" cy="732790"/>
          </a:xfrm>
          <a:prstGeom prst="rect">
            <a:avLst/>
          </a:prstGeom>
        </p:spPr>
        <p:txBody>
          <a:bodyPr vert="horz" wrap="square" lIns="0" tIns="12700" rIns="0" bIns="0" rtlCol="0">
            <a:spAutoFit/>
          </a:bodyPr>
          <a:lstStyle/>
          <a:p>
            <a:pPr marL="971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52064" y="1773758"/>
            <a:ext cx="1205865" cy="848994"/>
          </a:xfrm>
          <a:prstGeom prst="rect">
            <a:avLst/>
          </a:prstGeom>
        </p:spPr>
        <p:txBody>
          <a:bodyPr vert="horz" wrap="square" lIns="0" tIns="12700" rIns="0" bIns="0" rtlCol="0">
            <a:spAutoFit/>
          </a:bodyPr>
          <a:lstStyle/>
          <a:p>
            <a:pPr marL="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94206" y="1773758"/>
            <a:ext cx="963930" cy="574675"/>
          </a:xfrm>
          <a:prstGeom prst="rect">
            <a:avLst/>
          </a:prstGeom>
        </p:spPr>
        <p:txBody>
          <a:bodyPr vert="horz" wrap="square" lIns="0" tIns="12700" rIns="0" bIns="0" rtlCol="0">
            <a:spAutoFit/>
          </a:bodyPr>
          <a:lstStyle/>
          <a:p>
            <a:pPr marL="0" marR="508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7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4445"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18" name="object 18"/>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19" name="object 19"/>
          <p:cNvSpPr txBox="1"/>
          <p:nvPr/>
        </p:nvSpPr>
        <p:spPr>
          <a:xfrm>
            <a:off x="2607564" y="2827020"/>
            <a:ext cx="1015365" cy="264175"/>
          </a:xfrm>
          <a:prstGeom prst="rect">
            <a:avLst/>
          </a:prstGeom>
          <a:ln w="12192">
            <a:solidFill>
              <a:srgbClr val="507D31"/>
            </a:solidFill>
          </a:ln>
        </p:spPr>
        <p:txBody>
          <a:bodyPr vert="horz" wrap="square" lIns="0" tIns="48260" rIns="0" bIns="0" rtlCol="0">
            <a:spAutoFit/>
          </a:bodyPr>
          <a:lstStyle/>
          <a:p>
            <a:pPr marL="98425"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PowerApps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0" name="object 20"/>
          <p:cNvGrpSpPr/>
          <p:nvPr/>
        </p:nvGrpSpPr>
        <p:grpSpPr>
          <a:xfrm>
            <a:off x="2601214" y="3250438"/>
            <a:ext cx="1028065" cy="345440"/>
            <a:chOff x="2601214" y="3250438"/>
            <a:chExt cx="1028065" cy="345440"/>
          </a:xfrm>
        </p:grpSpPr>
        <p:sp>
          <p:nvSpPr>
            <p:cNvPr id="21" name="object 21"/>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2" name="object 22"/>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23" name="object 23"/>
          <p:cNvSpPr txBox="1"/>
          <p:nvPr/>
        </p:nvSpPr>
        <p:spPr>
          <a:xfrm>
            <a:off x="2909061" y="3292220"/>
            <a:ext cx="427355"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l</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4" name="object 24"/>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5" name="object 25"/>
          <p:cNvSpPr txBox="1"/>
          <p:nvPr/>
        </p:nvSpPr>
        <p:spPr>
          <a:xfrm>
            <a:off x="2607564" y="3854196"/>
            <a:ext cx="1015365" cy="601447"/>
          </a:xfrm>
          <a:prstGeom prst="rect">
            <a:avLst/>
          </a:prstGeom>
          <a:ln w="12192">
            <a:solidFill>
              <a:srgbClr val="507D31"/>
            </a:solidFill>
          </a:ln>
        </p:spPr>
        <p:txBody>
          <a:bodyPr vert="horz" wrap="square" lIns="0" tIns="92710" rIns="0" bIns="0" rtlCol="0">
            <a:spAutoFit/>
          </a:bodyPr>
          <a:lstStyle/>
          <a:p>
            <a:pPr marL="92075" marR="216535" lvl="0" indent="0" algn="l" defTabSz="914400" rtl="0" eaLnBrk="1" fontAlgn="auto" latinLnBrk="0" hangingPunct="1">
              <a:lnSpc>
                <a:spcPct val="100000"/>
              </a:lnSpc>
              <a:spcBef>
                <a:spcPts val="73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a:t>
            </a:r>
            <a:r>
              <a:rPr kumimoji="0" sz="1100" b="1" i="0" u="none" strike="noStrike" kern="1200" cap="none" spc="0" normalizeH="0" baseline="0" noProof="0" dirty="0">
                <a:ln>
                  <a:noFill/>
                </a:ln>
                <a:solidFill>
                  <a:schemeClr val="bg1">
                    <a:lumMod val="50000"/>
                  </a:schemeClr>
                </a:solidFill>
                <a:effectLst/>
                <a:uLnTx/>
                <a:uFillTx/>
                <a:latin typeface="Carlito"/>
                <a:ea typeface="+mn-ea"/>
                <a:cs typeface="Carlito"/>
              </a:rPr>
              <a:t>All  Licensed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Users:</a:t>
            </a:r>
            <a:r>
              <a:rPr kumimoji="0" sz="1100" b="0"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100" b="1" i="0" u="none" strike="noStrike" kern="1200" cap="none" spc="-5" normalizeH="0" baseline="0" noProof="0" dirty="0">
                <a:ln>
                  <a:noFill/>
                </a:ln>
                <a:solidFill>
                  <a:schemeClr val="bg1">
                    <a:lumMod val="50000"/>
                  </a:schemeClr>
                </a:solidFill>
                <a:effectLst/>
                <a:uLnTx/>
                <a:uFillTx/>
                <a:latin typeface="Carlito"/>
                <a:ea typeface="+mn-ea"/>
                <a:cs typeface="Carlito"/>
              </a:rPr>
              <a:t>None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26" name="object 26"/>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27" name="object 27"/>
          <p:cNvSpPr txBox="1"/>
          <p:nvPr/>
        </p:nvSpPr>
        <p:spPr>
          <a:xfrm>
            <a:off x="1158239" y="2827020"/>
            <a:ext cx="1015365" cy="264175"/>
          </a:xfrm>
          <a:prstGeom prst="rect">
            <a:avLst/>
          </a:prstGeom>
          <a:ln w="12191">
            <a:solidFill>
              <a:srgbClr val="507D31"/>
            </a:solidFill>
          </a:ln>
        </p:spPr>
        <p:txBody>
          <a:bodyPr vert="horz" wrap="square" lIns="0" tIns="48260" rIns="0" bIns="0" rtlCol="0">
            <a:spAutoFit/>
          </a:bodyPr>
          <a:lstStyle/>
          <a:p>
            <a:pPr marL="115570" marR="0" lvl="0" indent="0" algn="l" defTabSz="914400" rtl="0" eaLnBrk="1" fontAlgn="auto" latinLnBrk="0" hangingPunct="1">
              <a:lnSpc>
                <a:spcPct val="100000"/>
              </a:lnSpc>
              <a:spcBef>
                <a:spcPts val="38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SharePoint</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28" name="object 28"/>
          <p:cNvGrpSpPr/>
          <p:nvPr/>
        </p:nvGrpSpPr>
        <p:grpSpPr>
          <a:xfrm>
            <a:off x="1139697" y="3683253"/>
            <a:ext cx="1029335" cy="343535"/>
            <a:chOff x="1139697" y="3683253"/>
            <a:chExt cx="1029335" cy="343535"/>
          </a:xfrm>
        </p:grpSpPr>
        <p:sp>
          <p:nvSpPr>
            <p:cNvPr id="29" name="object 29"/>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0" name="object 30"/>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1" name="object 31"/>
          <p:cNvSpPr txBox="1"/>
          <p:nvPr/>
        </p:nvSpPr>
        <p:spPr>
          <a:xfrm>
            <a:off x="1152144" y="3724147"/>
            <a:ext cx="1010919" cy="228268"/>
          </a:xfrm>
          <a:prstGeom prst="rect">
            <a:avLst/>
          </a:prstGeom>
        </p:spPr>
        <p:txBody>
          <a:bodyPr vert="horz" wrap="square" lIns="0" tIns="12700" rIns="0" bIns="0" rtlCol="0">
            <a:spAutoFit/>
          </a:bodyPr>
          <a:lstStyle/>
          <a:p>
            <a:pPr marL="16383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Exchange</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2" name="object 32"/>
          <p:cNvGrpSpPr/>
          <p:nvPr/>
        </p:nvGrpSpPr>
        <p:grpSpPr>
          <a:xfrm>
            <a:off x="1151889" y="3248914"/>
            <a:ext cx="1028065" cy="345440"/>
            <a:chOff x="1151889" y="3248914"/>
            <a:chExt cx="1028065" cy="345440"/>
          </a:xfrm>
        </p:grpSpPr>
        <p:sp>
          <p:nvSpPr>
            <p:cNvPr id="33" name="object 33"/>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34" name="object 34"/>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35" name="object 35"/>
          <p:cNvSpPr txBox="1"/>
          <p:nvPr/>
        </p:nvSpPr>
        <p:spPr>
          <a:xfrm>
            <a:off x="1437386" y="3290696"/>
            <a:ext cx="469900" cy="228909"/>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20" normalizeH="0" baseline="0" noProof="0" dirty="0">
                <a:ln>
                  <a:noFill/>
                </a:ln>
                <a:solidFill>
                  <a:schemeClr val="bg1">
                    <a:lumMod val="50000"/>
                  </a:schemeClr>
                </a:solidFill>
                <a:effectLst/>
                <a:uLnTx/>
                <a:uFillTx/>
                <a:latin typeface="Carlito"/>
                <a:ea typeface="+mn-ea"/>
                <a:cs typeface="Carlito"/>
              </a:rPr>
              <a:t>T</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ea</a:t>
            </a: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m</a:t>
            </a:r>
            <a:r>
              <a:rPr kumimoji="0" sz="1400" b="0" i="0" u="none" strike="noStrike" kern="1200" cap="none" spc="0" normalizeH="0" baseline="0" noProof="0" dirty="0">
                <a:ln>
                  <a:noFill/>
                </a:ln>
                <a:solidFill>
                  <a:schemeClr val="bg1">
                    <a:lumMod val="50000"/>
                  </a:schemeClr>
                </a:solidFill>
                <a:effectLst/>
                <a:uLnTx/>
                <a:uFillTx/>
                <a:latin typeface="Carlito"/>
                <a:ea typeface="+mn-ea"/>
                <a:cs typeface="Carlito"/>
              </a:rPr>
              <a:t>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36" name="object 36"/>
          <p:cNvGrpSpPr/>
          <p:nvPr/>
        </p:nvGrpSpPr>
        <p:grpSpPr>
          <a:xfrm>
            <a:off x="2403094" y="5731509"/>
            <a:ext cx="8797290" cy="942340"/>
            <a:chOff x="2403094" y="5731509"/>
            <a:chExt cx="8797290" cy="942340"/>
          </a:xfrm>
        </p:grpSpPr>
        <p:sp>
          <p:nvSpPr>
            <p:cNvPr id="37" name="object 37"/>
            <p:cNvSpPr/>
            <p:nvPr/>
          </p:nvSpPr>
          <p:spPr>
            <a:xfrm>
              <a:off x="2409444" y="5737859"/>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2409444" y="5737859"/>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9" name="object 39"/>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0" name="object 40"/>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1" name="object 41"/>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4" name="object 44"/>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p:nvPr/>
        </p:nvSpPr>
        <p:spPr>
          <a:xfrm>
            <a:off x="1181861" y="4811521"/>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txBox="1"/>
          <p:nvPr/>
        </p:nvSpPr>
        <p:spPr>
          <a:xfrm>
            <a:off x="1022603" y="4698492"/>
            <a:ext cx="1623695" cy="848360"/>
          </a:xfrm>
          <a:prstGeom prst="rect">
            <a:avLst/>
          </a:prstGeom>
        </p:spPr>
        <p:txBody>
          <a:bodyPr vert="horz" wrap="square" lIns="0" tIns="12700" rIns="0" bIns="0" rtlCol="0">
            <a:spAutoFit/>
          </a:bodyPr>
          <a:lstStyle/>
          <a:p>
            <a:pPr marL="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48" name="object 48"/>
          <p:cNvGrpSpPr/>
          <p:nvPr/>
        </p:nvGrpSpPr>
        <p:grpSpPr>
          <a:xfrm>
            <a:off x="1146047" y="2955035"/>
            <a:ext cx="1500505" cy="1507490"/>
            <a:chOff x="1146047" y="2955035"/>
            <a:chExt cx="1500505" cy="1507490"/>
          </a:xfrm>
        </p:grpSpPr>
        <p:sp>
          <p:nvSpPr>
            <p:cNvPr id="49" name="object 49"/>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sp>
          <p:nvSpPr>
            <p:cNvPr id="50" name="object 50"/>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lumMod val="50000"/>
                  </a:schemeClr>
                </a:solidFill>
                <a:effectLst/>
                <a:uLnTx/>
                <a:uFillTx/>
                <a:latin typeface="Calibri"/>
                <a:ea typeface="+mn-ea"/>
                <a:cs typeface="+mn-cs"/>
              </a:endParaRPr>
            </a:p>
          </p:txBody>
        </p:sp>
      </p:grpSp>
      <p:sp>
        <p:nvSpPr>
          <p:cNvPr id="51" name="object 51"/>
          <p:cNvSpPr txBox="1"/>
          <p:nvPr/>
        </p:nvSpPr>
        <p:spPr>
          <a:xfrm>
            <a:off x="1146047" y="4131564"/>
            <a:ext cx="1016635" cy="262892"/>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Excel</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grpSp>
        <p:nvGrpSpPr>
          <p:cNvPr id="52" name="object 52"/>
          <p:cNvGrpSpPr/>
          <p:nvPr/>
        </p:nvGrpSpPr>
        <p:grpSpPr>
          <a:xfrm>
            <a:off x="2128647" y="3388995"/>
            <a:ext cx="2704465" cy="2129790"/>
            <a:chOff x="2128647" y="3388995"/>
            <a:chExt cx="2704465" cy="2129790"/>
          </a:xfrm>
        </p:grpSpPr>
        <p:sp>
          <p:nvSpPr>
            <p:cNvPr id="53" name="object 53"/>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object 54"/>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object 55"/>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6" name="object 56"/>
          <p:cNvSpPr txBox="1"/>
          <p:nvPr/>
        </p:nvSpPr>
        <p:spPr>
          <a:xfrm>
            <a:off x="3659759" y="4857750"/>
            <a:ext cx="1048385" cy="574675"/>
          </a:xfrm>
          <a:prstGeom prst="rect">
            <a:avLst/>
          </a:prstGeom>
        </p:spPr>
        <p:txBody>
          <a:bodyPr vert="horz" wrap="square" lIns="0" tIns="12700" rIns="0" bIns="0" rtlCol="0">
            <a:spAutoFit/>
          </a:bodyPr>
          <a:lstStyle/>
          <a:p>
            <a:pPr marL="0" marR="571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508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7" name="object 57"/>
          <p:cNvGrpSpPr/>
          <p:nvPr/>
        </p:nvGrpSpPr>
        <p:grpSpPr>
          <a:xfrm>
            <a:off x="2146045" y="2963672"/>
            <a:ext cx="2069464" cy="2997200"/>
            <a:chOff x="2146045" y="2963672"/>
            <a:chExt cx="2069464" cy="2997200"/>
          </a:xfrm>
        </p:grpSpPr>
        <p:sp>
          <p:nvSpPr>
            <p:cNvPr id="58" name="object 58"/>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object 59"/>
            <p:cNvSpPr/>
            <p:nvPr/>
          </p:nvSpPr>
          <p:spPr>
            <a:xfrm>
              <a:off x="2146045" y="2965958"/>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0" name="object 60"/>
          <p:cNvSpPr txBox="1"/>
          <p:nvPr/>
        </p:nvSpPr>
        <p:spPr>
          <a:xfrm>
            <a:off x="4716779" y="1755648"/>
            <a:ext cx="1477645" cy="2908300"/>
          </a:xfrm>
          <a:prstGeom prst="rect">
            <a:avLst/>
          </a:prstGeom>
          <a:solidFill>
            <a:srgbClr val="6FAC46"/>
          </a:solidFill>
          <a:ln w="13715">
            <a:solidFill>
              <a:srgbClr val="507D31"/>
            </a:solidFill>
          </a:ln>
        </p:spPr>
        <p:txBody>
          <a:bodyPr vert="horz" wrap="square" lIns="0" tIns="31115" rIns="0" bIns="0" rtlCol="0">
            <a:spAutoFit/>
          </a:bodyPr>
          <a:lstStyle/>
          <a:p>
            <a:pPr marL="143510" marR="13271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1" name="object 61"/>
          <p:cNvSpPr txBox="1"/>
          <p:nvPr/>
        </p:nvSpPr>
        <p:spPr>
          <a:xfrm>
            <a:off x="4817364" y="2799588"/>
            <a:ext cx="128524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2" name="object 62"/>
          <p:cNvSpPr txBox="1"/>
          <p:nvPr/>
        </p:nvSpPr>
        <p:spPr>
          <a:xfrm>
            <a:off x="4817364" y="3229355"/>
            <a:ext cx="1278890" cy="263534"/>
          </a:xfrm>
          <a:prstGeom prst="rect">
            <a:avLst/>
          </a:prstGeom>
          <a:solidFill>
            <a:srgbClr val="C5DFB4">
              <a:alpha val="79998"/>
            </a:srgbClr>
          </a:solidFill>
          <a:ln w="12192">
            <a:solidFill>
              <a:srgbClr val="507D31"/>
            </a:solidFill>
          </a:ln>
        </p:spPr>
        <p:txBody>
          <a:bodyPr vert="horz" wrap="square" lIns="0" tIns="47625" rIns="0" bIns="0" rtlCol="0">
            <a:spAutoFit/>
          </a:bodyPr>
          <a:lstStyle/>
          <a:p>
            <a:pPr marL="0" marR="0" lvl="0" indent="0" algn="ctr"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4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3" name="object 63"/>
          <p:cNvSpPr txBox="1"/>
          <p:nvPr/>
        </p:nvSpPr>
        <p:spPr>
          <a:xfrm>
            <a:off x="4817364" y="3637788"/>
            <a:ext cx="1278890" cy="717504"/>
          </a:xfrm>
          <a:prstGeom prst="rect">
            <a:avLst/>
          </a:prstGeom>
          <a:solidFill>
            <a:srgbClr val="C5DFB4">
              <a:alpha val="79998"/>
            </a:srgbClr>
          </a:solidFill>
          <a:ln w="12192">
            <a:solidFill>
              <a:srgbClr val="507D31"/>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250" b="1" i="0" u="none" strike="noStrike" kern="1200" cap="none" spc="0" normalizeH="0" baseline="0" noProof="0" dirty="0">
              <a:ln>
                <a:noFill/>
              </a:ln>
              <a:solidFill>
                <a:schemeClr val="bg1">
                  <a:lumMod val="50000"/>
                </a:schemeClr>
              </a:solidFill>
              <a:effectLst/>
              <a:uLnTx/>
              <a:uFillTx/>
              <a:latin typeface="Times New Roman"/>
              <a:ea typeface="+mn-ea"/>
              <a:cs typeface="Times New Roman"/>
            </a:endParaRPr>
          </a:p>
          <a:p>
            <a:pPr marL="92075" marR="314325"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AD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a:t>
            </a:r>
            <a:r>
              <a:rPr kumimoji="0" sz="1100" b="0" i="0" u="none" strike="noStrike" kern="1200" cap="none" spc="-9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Admin  Users:</a:t>
            </a:r>
            <a:r>
              <a:rPr kumimoji="0" sz="1100" b="0" i="0" u="none" strike="noStrike" kern="1200" cap="none" spc="-3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4" name="object 64"/>
          <p:cNvSpPr txBox="1"/>
          <p:nvPr/>
        </p:nvSpPr>
        <p:spPr>
          <a:xfrm>
            <a:off x="6194297" y="1755648"/>
            <a:ext cx="2813050" cy="2908300"/>
          </a:xfrm>
          <a:prstGeom prst="rect">
            <a:avLst/>
          </a:prstGeom>
          <a:solidFill>
            <a:srgbClr val="6FAC46"/>
          </a:solidFill>
          <a:ln w="12192">
            <a:solidFill>
              <a:srgbClr val="507D31"/>
            </a:solidFill>
          </a:ln>
        </p:spPr>
        <p:txBody>
          <a:bodyPr vert="horz" wrap="square" lIns="0" tIns="31115" rIns="0" bIns="0" rtlCol="0">
            <a:spAutoFit/>
          </a:bodyPr>
          <a:lstStyle/>
          <a:p>
            <a:pPr marL="808990" marR="802005" lvl="0" indent="-1270" algn="ctr" defTabSz="914400" rtl="0" eaLnBrk="1" fontAlgn="auto" latinLnBrk="0" hangingPunct="1">
              <a:lnSpc>
                <a:spcPct val="100000"/>
              </a:lnSpc>
              <a:spcBef>
                <a:spcPts val="245"/>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5" name="object 65"/>
          <p:cNvSpPr txBox="1"/>
          <p:nvPr/>
        </p:nvSpPr>
        <p:spPr>
          <a:xfrm>
            <a:off x="6292596" y="3637788"/>
            <a:ext cx="2653665" cy="901065"/>
          </a:xfrm>
          <a:prstGeom prst="rect">
            <a:avLst/>
          </a:prstGeom>
          <a:solidFill>
            <a:srgbClr val="C5DFB4">
              <a:alpha val="79998"/>
            </a:srgbClr>
          </a:solidFill>
          <a:ln w="12192">
            <a:solidFill>
              <a:srgbClr val="507D31"/>
            </a:solidFill>
          </a:ln>
        </p:spPr>
        <p:txBody>
          <a:bodyPr vert="horz" wrap="square" lIns="0" tIns="14605" rIns="0" bIns="0" rtlCol="0">
            <a:spAutoFit/>
          </a:bodyPr>
          <a:lstStyle/>
          <a:p>
            <a:pPr marL="92075" marR="718185" lvl="0" indent="0" algn="l" defTabSz="914400" rtl="0" eaLnBrk="1" fontAlgn="auto" latinLnBrk="0" hangingPunct="1">
              <a:lnSpc>
                <a:spcPct val="100000"/>
              </a:lnSpc>
              <a:spcBef>
                <a:spcPts val="115"/>
              </a:spcBef>
              <a:spcAft>
                <a:spcPts val="0"/>
              </a:spcAft>
              <a:buClrTx/>
              <a:buSzTx/>
              <a:buFontTx/>
              <a:buNone/>
              <a:tabLst/>
              <a:defRPr/>
            </a:pP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Managed </a:t>
            </a:r>
            <a:r>
              <a:rPr kumimoji="0" sz="1200" b="1" i="0" u="none" strike="noStrike" kern="1200" cap="none" spc="0" normalizeH="0" baseline="0" noProof="0" dirty="0">
                <a:ln>
                  <a:noFill/>
                </a:ln>
                <a:solidFill>
                  <a:schemeClr val="bg1">
                    <a:lumMod val="50000"/>
                  </a:schemeClr>
                </a:solidFill>
                <a:effectLst/>
                <a:uLnTx/>
                <a:uFillTx/>
                <a:latin typeface="Carlito"/>
                <a:ea typeface="+mn-ea"/>
                <a:cs typeface="Carlito"/>
              </a:rPr>
              <a:t>by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CDS (AD</a:t>
            </a:r>
            <a:r>
              <a:rPr kumimoji="0" sz="1200" b="1" i="0" u="none" strike="noStrike" kern="1200" cap="none" spc="-90" normalizeH="0" baseline="0" noProof="0" dirty="0">
                <a:ln>
                  <a:noFill/>
                </a:ln>
                <a:solidFill>
                  <a:schemeClr val="bg1">
                    <a:lumMod val="50000"/>
                  </a:schemeClr>
                </a:solidFill>
                <a:effectLst/>
                <a:uLnTx/>
                <a:uFillTx/>
                <a:latin typeface="Carlito"/>
                <a:ea typeface="+mn-ea"/>
                <a:cs typeface="Carlito"/>
              </a:rPr>
              <a:t> </a:t>
            </a:r>
            <a:r>
              <a:rPr kumimoji="0" sz="1200" b="1" i="0" u="none" strike="noStrike" kern="1200" cap="none" spc="-5" normalizeH="0" baseline="0" noProof="0" dirty="0">
                <a:ln>
                  <a:noFill/>
                </a:ln>
                <a:solidFill>
                  <a:schemeClr val="bg1">
                    <a:lumMod val="50000"/>
                  </a:schemeClr>
                </a:solidFill>
                <a:effectLst/>
                <a:uLnTx/>
                <a:uFillTx/>
                <a:latin typeface="Carlito"/>
                <a:ea typeface="+mn-ea"/>
                <a:cs typeface="Carlito"/>
              </a:rPr>
              <a:t>Groups</a:t>
            </a:r>
            <a:r>
              <a:rPr kumimoji="0" sz="1200" b="0" i="0" u="none" strike="noStrike" kern="1200" cap="none" spc="-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Admin: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Creator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Environment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Makers: None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System Customizer:</a:t>
            </a:r>
            <a:r>
              <a:rPr kumimoji="0" sz="1100" b="0" i="0" u="none" strike="noStrike" kern="1200" cap="none" spc="-6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a:p>
            <a:pPr marL="92075"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CDS User:</a:t>
            </a:r>
            <a:r>
              <a:rPr kumimoji="0" sz="1100" b="0" i="0" u="none" strike="noStrike" kern="1200" cap="none" spc="-4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None</a:t>
            </a:r>
          </a:p>
        </p:txBody>
      </p:sp>
      <p:sp>
        <p:nvSpPr>
          <p:cNvPr id="66" name="object 66"/>
          <p:cNvSpPr txBox="1"/>
          <p:nvPr/>
        </p:nvSpPr>
        <p:spPr>
          <a:xfrm>
            <a:off x="6292596" y="2814827"/>
            <a:ext cx="1064260" cy="251351"/>
          </a:xfrm>
          <a:prstGeom prst="rect">
            <a:avLst/>
          </a:prstGeom>
          <a:solidFill>
            <a:srgbClr val="C5DFB4">
              <a:alpha val="79998"/>
            </a:srgbClr>
          </a:solidFill>
          <a:ln w="12192">
            <a:solidFill>
              <a:srgbClr val="507D31"/>
            </a:solidFill>
          </a:ln>
        </p:spPr>
        <p:txBody>
          <a:bodyPr vert="horz" wrap="square" lIns="0" tIns="66040" rIns="0" bIns="0" rtlCol="0">
            <a:spAutoFit/>
          </a:bodyPr>
          <a:lstStyle/>
          <a:p>
            <a:pPr marL="144780" marR="0" lvl="0" indent="0" algn="l" defTabSz="914400" rtl="0" eaLnBrk="1" fontAlgn="auto" latinLnBrk="0" hangingPunct="1">
              <a:lnSpc>
                <a:spcPct val="100000"/>
              </a:lnSpc>
              <a:spcBef>
                <a:spcPts val="520"/>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Canvas</a:t>
            </a:r>
            <a:r>
              <a:rPr kumimoji="0" sz="1200" b="0" i="0" u="none" strike="noStrike" kern="1200" cap="none" spc="-25" normalizeH="0" baseline="0" noProof="0" dirty="0">
                <a:ln>
                  <a:noFill/>
                </a:ln>
                <a:solidFill>
                  <a:schemeClr val="bg1">
                    <a:lumMod val="50000"/>
                  </a:schemeClr>
                </a:solidFill>
                <a:effectLst/>
                <a:uLnTx/>
                <a:uFillTx/>
                <a:latin typeface="Carlito"/>
                <a:ea typeface="+mn-ea"/>
                <a:cs typeface="Carlito"/>
              </a:rPr>
              <a:t> </a:t>
            </a:r>
            <a:r>
              <a:rPr kumimoji="0" sz="1200" b="0" i="0" u="none" strike="noStrike" kern="1200" cap="none" spc="0" normalizeH="0" baseline="0" noProof="0" dirty="0">
                <a:ln>
                  <a:noFill/>
                </a:ln>
                <a:solidFill>
                  <a:schemeClr val="bg1">
                    <a:lumMod val="50000"/>
                  </a:schemeClr>
                </a:solidFill>
                <a:effectLst/>
                <a:uLnTx/>
                <a:uFillTx/>
                <a:latin typeface="Carlito"/>
                <a:ea typeface="+mn-ea"/>
                <a:cs typeface="Carlito"/>
              </a:rPr>
              <a:t>Apps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7" name="object 67"/>
          <p:cNvSpPr txBox="1"/>
          <p:nvPr/>
        </p:nvSpPr>
        <p:spPr>
          <a:xfrm>
            <a:off x="6286500" y="3229355"/>
            <a:ext cx="1064260" cy="250710"/>
          </a:xfrm>
          <a:prstGeom prst="rect">
            <a:avLst/>
          </a:prstGeom>
          <a:solidFill>
            <a:srgbClr val="C5DFB4">
              <a:alpha val="79998"/>
            </a:srgbClr>
          </a:solidFill>
          <a:ln w="12192">
            <a:solidFill>
              <a:srgbClr val="507D31"/>
            </a:solidFill>
          </a:ln>
        </p:spPr>
        <p:txBody>
          <a:bodyPr vert="horz" wrap="square" lIns="0" tIns="65405" rIns="0" bIns="0" rtlCol="0">
            <a:spAutoFit/>
          </a:bodyPr>
          <a:lstStyle/>
          <a:p>
            <a:pPr marL="635" marR="0" lvl="0" indent="0" algn="ctr" defTabSz="914400" rtl="0" eaLnBrk="1" fontAlgn="auto" latinLnBrk="0" hangingPunct="1">
              <a:lnSpc>
                <a:spcPct val="100000"/>
              </a:lnSpc>
              <a:spcBef>
                <a:spcPts val="515"/>
              </a:spcBef>
              <a:spcAft>
                <a:spcPts val="0"/>
              </a:spcAft>
              <a:buClrTx/>
              <a:buSzTx/>
              <a:buFontTx/>
              <a:buNone/>
              <a:tabLst/>
              <a:defRPr/>
            </a:pPr>
            <a:r>
              <a:rPr kumimoji="0" sz="1200" b="0" i="0" u="none" strike="noStrike" kern="1200" cap="none" spc="-10" normalizeH="0" baseline="0" noProof="0" dirty="0">
                <a:ln>
                  <a:noFill/>
                </a:ln>
                <a:solidFill>
                  <a:schemeClr val="bg1">
                    <a:lumMod val="50000"/>
                  </a:schemeClr>
                </a:solidFill>
                <a:effectLst/>
                <a:uLnTx/>
                <a:uFillTx/>
                <a:latin typeface="Carlito"/>
                <a:ea typeface="+mn-ea"/>
                <a:cs typeface="Carlito"/>
              </a:rPr>
              <a:t>Flows</a:t>
            </a:r>
            <a:endParaRPr kumimoji="0" sz="12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8" name="object 68"/>
          <p:cNvSpPr txBox="1"/>
          <p:nvPr/>
        </p:nvSpPr>
        <p:spPr>
          <a:xfrm>
            <a:off x="7440168" y="2822448"/>
            <a:ext cx="1487805" cy="243656"/>
          </a:xfrm>
          <a:prstGeom prst="rect">
            <a:avLst/>
          </a:prstGeom>
          <a:solidFill>
            <a:srgbClr val="C5DFB4">
              <a:alpha val="79998"/>
            </a:srgbClr>
          </a:solidFill>
          <a:ln w="12192">
            <a:solidFill>
              <a:srgbClr val="507D31"/>
            </a:solidFill>
          </a:ln>
        </p:spPr>
        <p:txBody>
          <a:bodyPr vert="horz" wrap="square" lIns="0" tIns="73660" rIns="0" bIns="0" rtlCol="0">
            <a:spAutoFit/>
          </a:bodyPr>
          <a:lstStyle/>
          <a:p>
            <a:pPr marL="201295" marR="0" lvl="0" indent="0" algn="l" defTabSz="914400" rtl="0" eaLnBrk="1" fontAlgn="auto" latinLnBrk="0" hangingPunct="1">
              <a:lnSpc>
                <a:spcPct val="100000"/>
              </a:lnSpc>
              <a:spcBef>
                <a:spcPts val="58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Model Driven</a:t>
            </a:r>
            <a:r>
              <a:rPr kumimoji="0" sz="1100" b="0" i="0" u="none" strike="noStrike" kern="1200" cap="none" spc="-65"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Apps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69" name="object 69"/>
          <p:cNvSpPr txBox="1"/>
          <p:nvPr/>
        </p:nvSpPr>
        <p:spPr>
          <a:xfrm>
            <a:off x="7440168" y="3227832"/>
            <a:ext cx="1487805" cy="243015"/>
          </a:xfrm>
          <a:prstGeom prst="rect">
            <a:avLst/>
          </a:prstGeom>
          <a:solidFill>
            <a:srgbClr val="C5DFB4">
              <a:alpha val="79998"/>
            </a:srgbClr>
          </a:solidFill>
          <a:ln w="12192">
            <a:solidFill>
              <a:srgbClr val="507D31"/>
            </a:solidFill>
          </a:ln>
        </p:spPr>
        <p:txBody>
          <a:bodyPr vert="horz" wrap="square" lIns="0" tIns="73025" rIns="0" bIns="0" rtlCol="0">
            <a:spAutoFit/>
          </a:bodyPr>
          <a:lstStyle/>
          <a:p>
            <a:pPr marL="92710" marR="0" lvl="0" indent="0" algn="l" defTabSz="914400" rtl="0" eaLnBrk="1" fontAlgn="auto" latinLnBrk="0" hangingPunct="1">
              <a:lnSpc>
                <a:spcPct val="100000"/>
              </a:lnSpc>
              <a:spcBef>
                <a:spcPts val="575"/>
              </a:spcBef>
              <a:spcAft>
                <a:spcPts val="0"/>
              </a:spcAft>
              <a:buClrTx/>
              <a:buSzTx/>
              <a:buFontTx/>
              <a:buNone/>
              <a:tabLst/>
              <a:defRPr/>
            </a:pP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Business </a:t>
            </a: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Process</a:t>
            </a:r>
            <a:r>
              <a:rPr kumimoji="0" sz="1100" b="0" i="0" u="none" strike="noStrike" kern="1200" cap="none" spc="-70" normalizeH="0" baseline="0" noProof="0" dirty="0">
                <a:ln>
                  <a:noFill/>
                </a:ln>
                <a:solidFill>
                  <a:schemeClr val="bg1">
                    <a:lumMod val="50000"/>
                  </a:schemeClr>
                </a:solidFill>
                <a:effectLst/>
                <a:uLnTx/>
                <a:uFillTx/>
                <a:latin typeface="Carlito"/>
                <a:ea typeface="+mn-ea"/>
                <a:cs typeface="Carlito"/>
              </a:rPr>
              <a:t> </a:t>
            </a:r>
            <a:r>
              <a:rPr kumimoji="0" sz="1100" b="0" i="0" u="none" strike="noStrike" kern="1200" cap="none" spc="-5" normalizeH="0" baseline="0" noProof="0" dirty="0">
                <a:ln>
                  <a:noFill/>
                </a:ln>
                <a:solidFill>
                  <a:schemeClr val="bg1">
                    <a:lumMod val="50000"/>
                  </a:schemeClr>
                </a:solidFill>
                <a:effectLst/>
                <a:uLnTx/>
                <a:uFillTx/>
                <a:latin typeface="Carlito"/>
                <a:ea typeface="+mn-ea"/>
                <a:cs typeface="Carlito"/>
              </a:rPr>
              <a:t>Flows</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
        <p:nvSpPr>
          <p:cNvPr id="70" name="object 70"/>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Active</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chemeClr val="bg1">
                    <a:lumMod val="50000"/>
                  </a:schemeClr>
                </a:solidFill>
                <a:effectLst/>
                <a:uLnTx/>
                <a:uFillTx/>
                <a:latin typeface="Carlito"/>
                <a:ea typeface="+mn-ea"/>
                <a:cs typeface="Carlito"/>
              </a:rPr>
              <a:t>Directory</a:t>
            </a:r>
            <a:endParaRPr kumimoji="0" sz="1100" b="0" i="0" u="none" strike="noStrike" kern="1200" cap="none" spc="0" normalizeH="0" baseline="0" noProof="0">
              <a:ln>
                <a:noFill/>
              </a:ln>
              <a:solidFill>
                <a:schemeClr val="bg1">
                  <a:lumMod val="50000"/>
                </a:schemeClr>
              </a:solidFill>
              <a:effectLst/>
              <a:uLnTx/>
              <a:uFillTx/>
              <a:latin typeface="Carlito"/>
              <a:ea typeface="+mn-ea"/>
              <a:cs typeface="Carli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701915" cy="567463"/>
          </a:xfrm>
          <a:prstGeom prst="rect">
            <a:avLst/>
          </a:prstGeom>
        </p:spPr>
        <p:txBody>
          <a:bodyPr vert="horz" wrap="square" lIns="0" tIns="13335" rIns="0" bIns="0" rtlCol="0">
            <a:spAutoFit/>
          </a:bodyPr>
          <a:lstStyle/>
          <a:p>
            <a:pPr marL="12700">
              <a:lnSpc>
                <a:spcPct val="100000"/>
              </a:lnSpc>
              <a:spcBef>
                <a:spcPts val="105"/>
              </a:spcBef>
            </a:pPr>
            <a:r>
              <a:rPr lang="en-GB" sz="3600" kern="1200" spc="-50" dirty="0">
                <a:ln w="3175">
                  <a:noFill/>
                </a:ln>
                <a:solidFill>
                  <a:srgbClr val="418AB3"/>
                </a:solidFill>
                <a:latin typeface="+mj-lt"/>
                <a:cs typeface="+mj-cs"/>
              </a:rPr>
              <a:t>D</a:t>
            </a:r>
            <a:r>
              <a:rPr sz="3600" kern="1200" spc="-50" dirty="0" err="1">
                <a:ln w="3175">
                  <a:noFill/>
                </a:ln>
                <a:solidFill>
                  <a:srgbClr val="418AB3"/>
                </a:solidFill>
                <a:latin typeface="+mj-lt"/>
                <a:cs typeface="+mj-cs"/>
              </a:rPr>
              <a:t>ata</a:t>
            </a:r>
            <a:r>
              <a:rPr sz="3600" kern="1200" spc="-50" dirty="0">
                <a:ln w="3175">
                  <a:noFill/>
                </a:ln>
                <a:solidFill>
                  <a:srgbClr val="418AB3"/>
                </a:solidFill>
                <a:latin typeface="+mj-lt"/>
                <a:cs typeface="+mj-cs"/>
              </a:rPr>
              <a:t> Loss Prevention</a:t>
            </a:r>
          </a:p>
        </p:txBody>
      </p:sp>
      <p:grpSp>
        <p:nvGrpSpPr>
          <p:cNvPr id="3" name="object 3"/>
          <p:cNvGrpSpPr/>
          <p:nvPr/>
        </p:nvGrpSpPr>
        <p:grpSpPr>
          <a:xfrm>
            <a:off x="924813" y="4657090"/>
            <a:ext cx="8076565" cy="942340"/>
            <a:chOff x="924813" y="4657090"/>
            <a:chExt cx="8076565" cy="942340"/>
          </a:xfrm>
        </p:grpSpPr>
        <p:sp>
          <p:nvSpPr>
            <p:cNvPr id="4" name="object 4"/>
            <p:cNvSpPr/>
            <p:nvPr/>
          </p:nvSpPr>
          <p:spPr>
            <a:xfrm>
              <a:off x="931163" y="4663440"/>
              <a:ext cx="8063865" cy="929640"/>
            </a:xfrm>
            <a:custGeom>
              <a:avLst/>
              <a:gdLst/>
              <a:ahLst/>
              <a:cxnLst/>
              <a:rect l="l" t="t" r="r" b="b"/>
              <a:pathLst>
                <a:path w="8063865" h="929639">
                  <a:moveTo>
                    <a:pt x="8063484" y="0"/>
                  </a:moveTo>
                  <a:lnTo>
                    <a:pt x="0" y="0"/>
                  </a:lnTo>
                  <a:lnTo>
                    <a:pt x="0" y="929640"/>
                  </a:lnTo>
                  <a:lnTo>
                    <a:pt x="8063484" y="929640"/>
                  </a:lnTo>
                  <a:lnTo>
                    <a:pt x="806348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31163" y="4663440"/>
              <a:ext cx="8063865" cy="929640"/>
            </a:xfrm>
            <a:custGeom>
              <a:avLst/>
              <a:gdLst/>
              <a:ahLst/>
              <a:cxnLst/>
              <a:rect l="l" t="t" r="r" b="b"/>
              <a:pathLst>
                <a:path w="8063865" h="929639">
                  <a:moveTo>
                    <a:pt x="0" y="929640"/>
                  </a:moveTo>
                  <a:lnTo>
                    <a:pt x="8063484" y="929640"/>
                  </a:lnTo>
                  <a:lnTo>
                    <a:pt x="8063484" y="0"/>
                  </a:lnTo>
                  <a:lnTo>
                    <a:pt x="0" y="0"/>
                  </a:lnTo>
                  <a:lnTo>
                    <a:pt x="0" y="929640"/>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5125973" y="4860798"/>
              <a:ext cx="3754120" cy="643255"/>
            </a:xfrm>
            <a:custGeom>
              <a:avLst/>
              <a:gdLst/>
              <a:ahLst/>
              <a:cxnLst/>
              <a:rect l="l" t="t" r="r" b="b"/>
              <a:pathLst>
                <a:path w="3754120" h="643254">
                  <a:moveTo>
                    <a:pt x="0" y="277368"/>
                  </a:moveTo>
                  <a:lnTo>
                    <a:pt x="1860803" y="277368"/>
                  </a:lnTo>
                  <a:lnTo>
                    <a:pt x="1860803" y="0"/>
                  </a:lnTo>
                  <a:lnTo>
                    <a:pt x="0" y="0"/>
                  </a:lnTo>
                  <a:lnTo>
                    <a:pt x="0" y="277368"/>
                  </a:lnTo>
                  <a:close/>
                </a:path>
                <a:path w="3754120" h="643254">
                  <a:moveTo>
                    <a:pt x="1991868" y="280415"/>
                  </a:moveTo>
                  <a:lnTo>
                    <a:pt x="3753612" y="280415"/>
                  </a:lnTo>
                  <a:lnTo>
                    <a:pt x="3753612" y="4571"/>
                  </a:lnTo>
                  <a:lnTo>
                    <a:pt x="1991868" y="4571"/>
                  </a:lnTo>
                  <a:lnTo>
                    <a:pt x="1991868" y="280415"/>
                  </a:lnTo>
                  <a:close/>
                </a:path>
                <a:path w="3754120" h="643254">
                  <a:moveTo>
                    <a:pt x="12191" y="643127"/>
                  </a:moveTo>
                  <a:lnTo>
                    <a:pt x="1860803" y="643127"/>
                  </a:lnTo>
                  <a:lnTo>
                    <a:pt x="1860803" y="367283"/>
                  </a:lnTo>
                  <a:lnTo>
                    <a:pt x="12191" y="367283"/>
                  </a:lnTo>
                  <a:lnTo>
                    <a:pt x="12191" y="643127"/>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5246370" y="4741671"/>
            <a:ext cx="1633855" cy="759460"/>
          </a:xfrm>
          <a:prstGeom prst="rect">
            <a:avLst/>
          </a:prstGeom>
        </p:spPr>
        <p:txBody>
          <a:bodyPr vert="horz" wrap="square" lIns="0" tIns="12065" rIns="0" bIns="0" rtlCol="0">
            <a:spAutoFit/>
          </a:bodyPr>
          <a:lstStyle/>
          <a:p>
            <a:pPr marL="12700" marR="5080" lvl="0" indent="302260" algn="l" defTabSz="914400" rtl="0" eaLnBrk="1" fontAlgn="auto" latinLnBrk="0" hangingPunct="1">
              <a:lnSpc>
                <a:spcPct val="133800"/>
              </a:lnSpc>
              <a:spcBef>
                <a:spcPts val="95"/>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Logic </a:t>
            </a:r>
            <a:r>
              <a:rPr kumimoji="0" sz="1800" b="0" i="0" u="none" strike="noStrike" kern="1200" cap="none" spc="0" normalizeH="0" baseline="0" noProof="0" dirty="0">
                <a:ln>
                  <a:noFill/>
                </a:ln>
                <a:solidFill>
                  <a:srgbClr val="FFFFFF"/>
                </a:solidFill>
                <a:effectLst/>
                <a:uLnTx/>
                <a:uFillTx/>
                <a:latin typeface="Carlito"/>
                <a:ea typeface="+mn-ea"/>
                <a:cs typeface="Carlito"/>
              </a:rPr>
              <a:t>Apps  Management</a:t>
            </a:r>
            <a:r>
              <a:rPr kumimoji="0" sz="1800" b="0" i="0" u="none" strike="noStrike" kern="1200" cap="none" spc="-11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8" name="object 8"/>
          <p:cNvSpPr/>
          <p:nvPr/>
        </p:nvSpPr>
        <p:spPr>
          <a:xfrm>
            <a:off x="7117842" y="5218938"/>
            <a:ext cx="1762125" cy="276225"/>
          </a:xfrm>
          <a:custGeom>
            <a:avLst/>
            <a:gdLst/>
            <a:ahLst/>
            <a:cxnLst/>
            <a:rect l="l" t="t" r="r" b="b"/>
            <a:pathLst>
              <a:path w="1762125" h="276225">
                <a:moveTo>
                  <a:pt x="0" y="275844"/>
                </a:moveTo>
                <a:lnTo>
                  <a:pt x="1761744" y="275844"/>
                </a:lnTo>
                <a:lnTo>
                  <a:pt x="1761744"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7535926" y="4759197"/>
            <a:ext cx="925194" cy="732790"/>
          </a:xfrm>
          <a:prstGeom prst="rect">
            <a:avLst/>
          </a:prstGeom>
        </p:spPr>
        <p:txBody>
          <a:bodyPr vert="horz" wrap="square" lIns="0" tIns="12700" rIns="0" bIns="0" rtlCol="0">
            <a:spAutoFit/>
          </a:bodyPr>
          <a:lstStyle/>
          <a:p>
            <a:pPr marL="109855" marR="5080" lvl="0" indent="-97790" algn="l" defTabSz="914400" rtl="0" eaLnBrk="1" fontAlgn="auto" latinLnBrk="0" hangingPunct="1">
              <a:lnSpc>
                <a:spcPct val="128899"/>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Fu</a:t>
            </a:r>
            <a:r>
              <a:rPr kumimoji="0" sz="1800" b="0" i="0" u="none" strike="noStrike" kern="1200" cap="none" spc="0" normalizeH="0" baseline="0" noProof="0" dirty="0">
                <a:ln>
                  <a:noFill/>
                </a:ln>
                <a:solidFill>
                  <a:srgbClr val="FFFFFF"/>
                </a:solidFill>
                <a:effectLst/>
                <a:uLnTx/>
                <a:uFillTx/>
                <a:latin typeface="Carlito"/>
                <a:ea typeface="+mn-ea"/>
                <a:cs typeface="Carlito"/>
              </a:rPr>
              <a:t>n</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i</a:t>
            </a:r>
            <a:r>
              <a:rPr kumimoji="0" sz="1800" b="0" i="0" u="none" strike="noStrike" kern="1200" cap="none" spc="-5" normalizeH="0" baseline="0" noProof="0" dirty="0">
                <a:ln>
                  <a:noFill/>
                </a:ln>
                <a:solidFill>
                  <a:srgbClr val="FFFFFF"/>
                </a:solidFill>
                <a:effectLst/>
                <a:uLnTx/>
                <a:uFillTx/>
                <a:latin typeface="Carlito"/>
                <a:ea typeface="+mn-ea"/>
                <a:cs typeface="Carlito"/>
              </a:rPr>
              <a:t>ons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 name="object 10"/>
          <p:cNvGrpSpPr/>
          <p:nvPr/>
        </p:nvGrpSpPr>
        <p:grpSpPr>
          <a:xfrm>
            <a:off x="2403094" y="1749298"/>
            <a:ext cx="1490980" cy="2921000"/>
            <a:chOff x="2403094" y="1749298"/>
            <a:chExt cx="1490980" cy="2921000"/>
          </a:xfrm>
        </p:grpSpPr>
        <p:sp>
          <p:nvSpPr>
            <p:cNvPr id="11" name="object 11"/>
            <p:cNvSpPr/>
            <p:nvPr/>
          </p:nvSpPr>
          <p:spPr>
            <a:xfrm>
              <a:off x="2409444" y="1755648"/>
              <a:ext cx="1478280" cy="2908300"/>
            </a:xfrm>
            <a:custGeom>
              <a:avLst/>
              <a:gdLst/>
              <a:ahLst/>
              <a:cxnLst/>
              <a:rect l="l" t="t" r="r" b="b"/>
              <a:pathLst>
                <a:path w="1478279" h="2908300">
                  <a:moveTo>
                    <a:pt x="1478280" y="0"/>
                  </a:moveTo>
                  <a:lnTo>
                    <a:pt x="0" y="0"/>
                  </a:lnTo>
                  <a:lnTo>
                    <a:pt x="0" y="2907791"/>
                  </a:lnTo>
                  <a:lnTo>
                    <a:pt x="1478280" y="2907791"/>
                  </a:lnTo>
                  <a:lnTo>
                    <a:pt x="1478280"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2409444" y="1755648"/>
              <a:ext cx="1478280" cy="2908300"/>
            </a:xfrm>
            <a:custGeom>
              <a:avLst/>
              <a:gdLst/>
              <a:ahLst/>
              <a:cxnLst/>
              <a:rect l="l" t="t" r="r" b="b"/>
              <a:pathLst>
                <a:path w="1478279"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object 13"/>
          <p:cNvSpPr txBox="1"/>
          <p:nvPr/>
        </p:nvSpPr>
        <p:spPr>
          <a:xfrm>
            <a:off x="2539364"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Default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4" name="object 14"/>
          <p:cNvGrpSpPr/>
          <p:nvPr/>
        </p:nvGrpSpPr>
        <p:grpSpPr>
          <a:xfrm>
            <a:off x="924813" y="1749298"/>
            <a:ext cx="1490980" cy="2921000"/>
            <a:chOff x="924813" y="1749298"/>
            <a:chExt cx="1490980" cy="2921000"/>
          </a:xfrm>
        </p:grpSpPr>
        <p:sp>
          <p:nvSpPr>
            <p:cNvPr id="15" name="object 15"/>
            <p:cNvSpPr/>
            <p:nvPr/>
          </p:nvSpPr>
          <p:spPr>
            <a:xfrm>
              <a:off x="931163" y="1755648"/>
              <a:ext cx="1478280" cy="2908300"/>
            </a:xfrm>
            <a:custGeom>
              <a:avLst/>
              <a:gdLst/>
              <a:ahLst/>
              <a:cxnLst/>
              <a:rect l="l" t="t" r="r" b="b"/>
              <a:pathLst>
                <a:path w="1478280" h="2908300">
                  <a:moveTo>
                    <a:pt x="1478280" y="0"/>
                  </a:moveTo>
                  <a:lnTo>
                    <a:pt x="0" y="0"/>
                  </a:lnTo>
                  <a:lnTo>
                    <a:pt x="0" y="2907791"/>
                  </a:lnTo>
                  <a:lnTo>
                    <a:pt x="1478280" y="2907791"/>
                  </a:lnTo>
                  <a:lnTo>
                    <a:pt x="1478280" y="0"/>
                  </a:lnTo>
                  <a:close/>
                </a:path>
              </a:pathLst>
            </a:custGeom>
            <a:solidFill>
              <a:srgbClr val="C55A1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931163" y="1755648"/>
              <a:ext cx="1478280" cy="2908300"/>
            </a:xfrm>
            <a:custGeom>
              <a:avLst/>
              <a:gdLst/>
              <a:ahLst/>
              <a:cxnLst/>
              <a:rect l="l" t="t" r="r" b="b"/>
              <a:pathLst>
                <a:path w="1478280" h="2908300">
                  <a:moveTo>
                    <a:pt x="0" y="2907791"/>
                  </a:moveTo>
                  <a:lnTo>
                    <a:pt x="1478280" y="2907791"/>
                  </a:lnTo>
                  <a:lnTo>
                    <a:pt x="1478280"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object 17"/>
          <p:cNvSpPr txBox="1"/>
          <p:nvPr/>
        </p:nvSpPr>
        <p:spPr>
          <a:xfrm>
            <a:off x="1181506" y="1773758"/>
            <a:ext cx="976630"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Office</a:t>
            </a:r>
            <a:r>
              <a:rPr kumimoji="0" sz="1800" b="0" i="0" u="none" strike="noStrike" kern="1200" cap="none" spc="-6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365</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5"/>
              </a:spcBef>
              <a:spcAft>
                <a:spcPts val="0"/>
              </a:spcAft>
              <a:buClrTx/>
              <a:buSzTx/>
              <a:buFontTx/>
              <a:buNone/>
              <a:tabLst/>
              <a:defRPr/>
            </a:pPr>
            <a:r>
              <a:rPr kumimoji="0" sz="1800" b="0" i="0" u="none" strike="noStrike" kern="1200" cap="none" spc="-30" normalizeH="0" baseline="0" noProof="0" dirty="0">
                <a:ln>
                  <a:noFill/>
                </a:ln>
                <a:solidFill>
                  <a:srgbClr val="FFFFFF"/>
                </a:solidFill>
                <a:effectLst/>
                <a:uLnTx/>
                <a:uFillTx/>
                <a:latin typeface="Carlito"/>
                <a:ea typeface="+mn-ea"/>
                <a:cs typeface="Carlito"/>
              </a:rPr>
              <a:t>Tenant</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8" name="object 18"/>
          <p:cNvGrpSpPr/>
          <p:nvPr/>
        </p:nvGrpSpPr>
        <p:grpSpPr>
          <a:xfrm>
            <a:off x="2601214" y="2820670"/>
            <a:ext cx="1028065" cy="345440"/>
            <a:chOff x="2601214" y="2820670"/>
            <a:chExt cx="1028065" cy="345440"/>
          </a:xfrm>
        </p:grpSpPr>
        <p:sp>
          <p:nvSpPr>
            <p:cNvPr id="19" name="object 19"/>
            <p:cNvSpPr/>
            <p:nvPr/>
          </p:nvSpPr>
          <p:spPr>
            <a:xfrm>
              <a:off x="2607564"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2607564"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object 21"/>
          <p:cNvSpPr txBox="1"/>
          <p:nvPr/>
        </p:nvSpPr>
        <p:spPr>
          <a:xfrm>
            <a:off x="2693670" y="2862452"/>
            <a:ext cx="84328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PowerApps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2" name="object 22"/>
          <p:cNvGrpSpPr/>
          <p:nvPr/>
        </p:nvGrpSpPr>
        <p:grpSpPr>
          <a:xfrm>
            <a:off x="2601214" y="3250438"/>
            <a:ext cx="1028065" cy="1314450"/>
            <a:chOff x="2601214" y="3250438"/>
            <a:chExt cx="1028065" cy="1314450"/>
          </a:xfrm>
        </p:grpSpPr>
        <p:sp>
          <p:nvSpPr>
            <p:cNvPr id="23" name="object 23"/>
            <p:cNvSpPr/>
            <p:nvPr/>
          </p:nvSpPr>
          <p:spPr>
            <a:xfrm>
              <a:off x="2607564" y="3256788"/>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2607564" y="3256788"/>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2607564" y="3854196"/>
              <a:ext cx="1015365" cy="704215"/>
            </a:xfrm>
            <a:custGeom>
              <a:avLst/>
              <a:gdLst/>
              <a:ahLst/>
              <a:cxnLst/>
              <a:rect l="l" t="t" r="r" b="b"/>
              <a:pathLst>
                <a:path w="1015364" h="704214">
                  <a:moveTo>
                    <a:pt x="1014984" y="0"/>
                  </a:moveTo>
                  <a:lnTo>
                    <a:pt x="0" y="0"/>
                  </a:lnTo>
                  <a:lnTo>
                    <a:pt x="0" y="704087"/>
                  </a:lnTo>
                  <a:lnTo>
                    <a:pt x="1014984" y="704087"/>
                  </a:lnTo>
                  <a:lnTo>
                    <a:pt x="101498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2607564" y="3854196"/>
              <a:ext cx="1015365" cy="704215"/>
            </a:xfrm>
            <a:custGeom>
              <a:avLst/>
              <a:gdLst/>
              <a:ahLst/>
              <a:cxnLst/>
              <a:rect l="l" t="t" r="r" b="b"/>
              <a:pathLst>
                <a:path w="1015364" h="704214">
                  <a:moveTo>
                    <a:pt x="0" y="704087"/>
                  </a:moveTo>
                  <a:lnTo>
                    <a:pt x="1014984" y="704087"/>
                  </a:lnTo>
                  <a:lnTo>
                    <a:pt x="1014984" y="0"/>
                  </a:lnTo>
                  <a:lnTo>
                    <a:pt x="0" y="0"/>
                  </a:lnTo>
                  <a:lnTo>
                    <a:pt x="0" y="704087"/>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7" name="object 27"/>
          <p:cNvSpPr txBox="1"/>
          <p:nvPr/>
        </p:nvSpPr>
        <p:spPr>
          <a:xfrm>
            <a:off x="2687192" y="3933825"/>
            <a:ext cx="723900" cy="5289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Makers: </a:t>
            </a:r>
            <a:r>
              <a:rPr kumimoji="0" sz="1100" b="1" i="0" u="none" strike="noStrike" kern="1200" cap="none" spc="0" normalizeH="0" baseline="0" noProof="0" dirty="0">
                <a:ln>
                  <a:noFill/>
                </a:ln>
                <a:solidFill>
                  <a:prstClr val="black"/>
                </a:solidFill>
                <a:effectLst/>
                <a:uLnTx/>
                <a:uFillTx/>
                <a:latin typeface="Carlito"/>
                <a:ea typeface="+mn-ea"/>
                <a:cs typeface="Carlito"/>
              </a:rPr>
              <a:t>All  Licensed  </a:t>
            </a:r>
            <a:r>
              <a:rPr kumimoji="0" sz="1100" b="0" i="0" u="none" strike="noStrike" kern="1200" cap="none" spc="0" normalizeH="0" baseline="0" noProof="0" dirty="0">
                <a:ln>
                  <a:noFill/>
                </a:ln>
                <a:solidFill>
                  <a:srgbClr val="FFFFFF"/>
                </a:solidFill>
                <a:effectLst/>
                <a:uLnTx/>
                <a:uFillTx/>
                <a:latin typeface="Carlito"/>
                <a:ea typeface="+mn-ea"/>
                <a:cs typeface="Carlito"/>
              </a:rPr>
              <a:t>Users:</a:t>
            </a:r>
            <a:r>
              <a:rPr kumimoji="0" sz="1100" b="0" i="0" u="none" strike="noStrike" kern="1200" cap="none" spc="-90" normalizeH="0" baseline="0" noProof="0" dirty="0">
                <a:ln>
                  <a:noFill/>
                </a:ln>
                <a:solidFill>
                  <a:srgbClr val="FFFFFF"/>
                </a:solidFill>
                <a:effectLst/>
                <a:uLnTx/>
                <a:uFillTx/>
                <a:latin typeface="Carlito"/>
                <a:ea typeface="+mn-ea"/>
                <a:cs typeface="Carlito"/>
              </a:rPr>
              <a:t> </a:t>
            </a:r>
            <a:r>
              <a:rPr kumimoji="0" sz="1100" b="1" i="0" u="none" strike="noStrike" kern="1200" cap="none" spc="-5" normalizeH="0" baseline="0" noProof="0" dirty="0">
                <a:ln>
                  <a:noFill/>
                </a:ln>
                <a:solidFill>
                  <a:prstClr val="black"/>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28" name="object 28"/>
          <p:cNvGrpSpPr/>
          <p:nvPr/>
        </p:nvGrpSpPr>
        <p:grpSpPr>
          <a:xfrm>
            <a:off x="1151889" y="2820670"/>
            <a:ext cx="1028065" cy="345440"/>
            <a:chOff x="1151889" y="2820670"/>
            <a:chExt cx="1028065" cy="345440"/>
          </a:xfrm>
        </p:grpSpPr>
        <p:sp>
          <p:nvSpPr>
            <p:cNvPr id="29" name="object 29"/>
            <p:cNvSpPr/>
            <p:nvPr/>
          </p:nvSpPr>
          <p:spPr>
            <a:xfrm>
              <a:off x="1158239" y="2827020"/>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58239" y="2827020"/>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1" name="object 31"/>
          <p:cNvSpPr txBox="1"/>
          <p:nvPr/>
        </p:nvSpPr>
        <p:spPr>
          <a:xfrm>
            <a:off x="1261617" y="2862452"/>
            <a:ext cx="808990" cy="23939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SharePoint</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2" name="object 32"/>
          <p:cNvGrpSpPr/>
          <p:nvPr/>
        </p:nvGrpSpPr>
        <p:grpSpPr>
          <a:xfrm>
            <a:off x="1139697" y="3683253"/>
            <a:ext cx="1029335" cy="343535"/>
            <a:chOff x="1139697" y="3683253"/>
            <a:chExt cx="1029335" cy="343535"/>
          </a:xfrm>
        </p:grpSpPr>
        <p:sp>
          <p:nvSpPr>
            <p:cNvPr id="33" name="object 33"/>
            <p:cNvSpPr/>
            <p:nvPr/>
          </p:nvSpPr>
          <p:spPr>
            <a:xfrm>
              <a:off x="1146047" y="3689603"/>
              <a:ext cx="1016635" cy="330835"/>
            </a:xfrm>
            <a:custGeom>
              <a:avLst/>
              <a:gdLst/>
              <a:ahLst/>
              <a:cxnLst/>
              <a:rect l="l" t="t" r="r" b="b"/>
              <a:pathLst>
                <a:path w="1016635" h="330835">
                  <a:moveTo>
                    <a:pt x="1016508" y="0"/>
                  </a:moveTo>
                  <a:lnTo>
                    <a:pt x="0" y="0"/>
                  </a:lnTo>
                  <a:lnTo>
                    <a:pt x="0" y="330708"/>
                  </a:lnTo>
                  <a:lnTo>
                    <a:pt x="1016508" y="330708"/>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46047" y="3689603"/>
              <a:ext cx="1016635" cy="330835"/>
            </a:xfrm>
            <a:custGeom>
              <a:avLst/>
              <a:gdLst/>
              <a:ahLst/>
              <a:cxnLst/>
              <a:rect l="l" t="t" r="r" b="b"/>
              <a:pathLst>
                <a:path w="1016635" h="330835">
                  <a:moveTo>
                    <a:pt x="0" y="330708"/>
                  </a:moveTo>
                  <a:lnTo>
                    <a:pt x="1016508" y="330708"/>
                  </a:lnTo>
                  <a:lnTo>
                    <a:pt x="1016508"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5" name="object 35"/>
          <p:cNvSpPr txBox="1"/>
          <p:nvPr/>
        </p:nvSpPr>
        <p:spPr>
          <a:xfrm>
            <a:off x="1303400" y="3724147"/>
            <a:ext cx="70294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Carlito"/>
                <a:ea typeface="+mn-ea"/>
                <a:cs typeface="Carlito"/>
              </a:rPr>
              <a:t>E</a:t>
            </a:r>
            <a:r>
              <a:rPr kumimoji="0" sz="1400" b="0" i="0" u="none" strike="noStrike" kern="1200" cap="none" spc="-35" normalizeH="0" baseline="0" noProof="0" dirty="0">
                <a:ln>
                  <a:noFill/>
                </a:ln>
                <a:solidFill>
                  <a:srgbClr val="FFFFFF"/>
                </a:solidFill>
                <a:effectLst/>
                <a:uLnTx/>
                <a:uFillTx/>
                <a:latin typeface="Carlito"/>
                <a:ea typeface="+mn-ea"/>
                <a:cs typeface="Carlito"/>
              </a:rPr>
              <a:t>x</a:t>
            </a:r>
            <a:r>
              <a:rPr kumimoji="0" sz="1400" b="0" i="0" u="none" strike="noStrike" kern="1200" cap="none" spc="-10" normalizeH="0" baseline="0" noProof="0" dirty="0">
                <a:ln>
                  <a:noFill/>
                </a:ln>
                <a:solidFill>
                  <a:srgbClr val="FFFFFF"/>
                </a:solidFill>
                <a:effectLst/>
                <a:uLnTx/>
                <a:uFillTx/>
                <a:latin typeface="Carlito"/>
                <a:ea typeface="+mn-ea"/>
                <a:cs typeface="Carlito"/>
              </a:rPr>
              <a:t>ch</a:t>
            </a:r>
            <a:r>
              <a:rPr kumimoji="0" sz="1400" b="0" i="0" u="none" strike="noStrike" kern="1200" cap="none" spc="0" normalizeH="0" baseline="0" noProof="0" dirty="0">
                <a:ln>
                  <a:noFill/>
                </a:ln>
                <a:solidFill>
                  <a:srgbClr val="FFFFFF"/>
                </a:solidFill>
                <a:effectLst/>
                <a:uLnTx/>
                <a:uFillTx/>
                <a:latin typeface="Carlito"/>
                <a:ea typeface="+mn-ea"/>
                <a:cs typeface="Carlito"/>
              </a:rPr>
              <a:t>a</a:t>
            </a:r>
            <a:r>
              <a:rPr kumimoji="0" sz="1400" b="0" i="0" u="none" strike="noStrike" kern="1200" cap="none" spc="-10" normalizeH="0" baseline="0" noProof="0" dirty="0">
                <a:ln>
                  <a:noFill/>
                </a:ln>
                <a:solidFill>
                  <a:srgbClr val="FFFFFF"/>
                </a:solidFill>
                <a:effectLst/>
                <a:uLnTx/>
                <a:uFillTx/>
                <a:latin typeface="Carlito"/>
                <a:ea typeface="+mn-ea"/>
                <a:cs typeface="Carlito"/>
              </a:rPr>
              <a:t>n</a:t>
            </a:r>
            <a:r>
              <a:rPr kumimoji="0" sz="1400" b="0" i="0" u="none" strike="noStrike" kern="1200" cap="none" spc="-15" normalizeH="0" baseline="0" noProof="0" dirty="0">
                <a:ln>
                  <a:noFill/>
                </a:ln>
                <a:solidFill>
                  <a:srgbClr val="FFFFFF"/>
                </a:solidFill>
                <a:effectLst/>
                <a:uLnTx/>
                <a:uFillTx/>
                <a:latin typeface="Carlito"/>
                <a:ea typeface="+mn-ea"/>
                <a:cs typeface="Carlito"/>
              </a:rPr>
              <a:t>g</a:t>
            </a:r>
            <a:r>
              <a:rPr kumimoji="0" sz="1400" b="0" i="0" u="none" strike="noStrike" kern="1200" cap="none" spc="0" normalizeH="0" baseline="0" noProof="0" dirty="0">
                <a:ln>
                  <a:noFill/>
                </a:ln>
                <a:solidFill>
                  <a:srgbClr val="FFFFFF"/>
                </a:solidFill>
                <a:effectLst/>
                <a:uLnTx/>
                <a:uFillTx/>
                <a:latin typeface="Carlito"/>
                <a:ea typeface="+mn-ea"/>
                <a:cs typeface="Carlito"/>
              </a:rPr>
              <a:t>e</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36" name="object 36"/>
          <p:cNvGrpSpPr/>
          <p:nvPr/>
        </p:nvGrpSpPr>
        <p:grpSpPr>
          <a:xfrm>
            <a:off x="1151889" y="3248914"/>
            <a:ext cx="10048240" cy="3425190"/>
            <a:chOff x="1151889" y="3248914"/>
            <a:chExt cx="10048240" cy="3425190"/>
          </a:xfrm>
        </p:grpSpPr>
        <p:sp>
          <p:nvSpPr>
            <p:cNvPr id="37" name="object 37"/>
            <p:cNvSpPr/>
            <p:nvPr/>
          </p:nvSpPr>
          <p:spPr>
            <a:xfrm>
              <a:off x="1158239" y="3255264"/>
              <a:ext cx="1015365" cy="332740"/>
            </a:xfrm>
            <a:custGeom>
              <a:avLst/>
              <a:gdLst/>
              <a:ahLst/>
              <a:cxnLst/>
              <a:rect l="l" t="t" r="r" b="b"/>
              <a:pathLst>
                <a:path w="1015364" h="332739">
                  <a:moveTo>
                    <a:pt x="1014984" y="0"/>
                  </a:moveTo>
                  <a:lnTo>
                    <a:pt x="0" y="0"/>
                  </a:lnTo>
                  <a:lnTo>
                    <a:pt x="0" y="332232"/>
                  </a:lnTo>
                  <a:lnTo>
                    <a:pt x="1014984" y="332232"/>
                  </a:lnTo>
                  <a:lnTo>
                    <a:pt x="1014984"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158239" y="3255264"/>
              <a:ext cx="1015365" cy="332740"/>
            </a:xfrm>
            <a:custGeom>
              <a:avLst/>
              <a:gdLst/>
              <a:ahLst/>
              <a:cxnLst/>
              <a:rect l="l" t="t" r="r" b="b"/>
              <a:pathLst>
                <a:path w="1015364" h="332739">
                  <a:moveTo>
                    <a:pt x="0" y="332232"/>
                  </a:moveTo>
                  <a:lnTo>
                    <a:pt x="1014984" y="332232"/>
                  </a:lnTo>
                  <a:lnTo>
                    <a:pt x="1014984"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2409443" y="5737860"/>
              <a:ext cx="8784590" cy="929640"/>
            </a:xfrm>
            <a:custGeom>
              <a:avLst/>
              <a:gdLst/>
              <a:ahLst/>
              <a:cxnLst/>
              <a:rect l="l" t="t" r="r" b="b"/>
              <a:pathLst>
                <a:path w="8784590" h="929640">
                  <a:moveTo>
                    <a:pt x="8784336" y="0"/>
                  </a:moveTo>
                  <a:lnTo>
                    <a:pt x="0" y="0"/>
                  </a:lnTo>
                  <a:lnTo>
                    <a:pt x="0" y="929639"/>
                  </a:lnTo>
                  <a:lnTo>
                    <a:pt x="8784336" y="929639"/>
                  </a:lnTo>
                  <a:lnTo>
                    <a:pt x="8784336" y="0"/>
                  </a:lnTo>
                  <a:close/>
                </a:path>
              </a:pathLst>
            </a:custGeom>
            <a:solidFill>
              <a:srgbClr val="7E7E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2409443" y="5737860"/>
              <a:ext cx="8784590" cy="929640"/>
            </a:xfrm>
            <a:custGeom>
              <a:avLst/>
              <a:gdLst/>
              <a:ahLst/>
              <a:cxnLst/>
              <a:rect l="l" t="t" r="r" b="b"/>
              <a:pathLst>
                <a:path w="8784590" h="929640">
                  <a:moveTo>
                    <a:pt x="0" y="929639"/>
                  </a:moveTo>
                  <a:lnTo>
                    <a:pt x="8784336" y="929639"/>
                  </a:lnTo>
                  <a:lnTo>
                    <a:pt x="8784336" y="0"/>
                  </a:lnTo>
                  <a:lnTo>
                    <a:pt x="0" y="0"/>
                  </a:lnTo>
                  <a:lnTo>
                    <a:pt x="0" y="929639"/>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object 41"/>
          <p:cNvSpPr txBox="1"/>
          <p:nvPr/>
        </p:nvSpPr>
        <p:spPr>
          <a:xfrm>
            <a:off x="9216008" y="6321348"/>
            <a:ext cx="1899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 Premise</a:t>
            </a:r>
            <a:r>
              <a:rPr kumimoji="0" sz="1800" b="0" i="0" u="none" strike="noStrike" kern="1200" cap="none" spc="-5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Systems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2" name="object 42"/>
          <p:cNvSpPr txBox="1"/>
          <p:nvPr/>
        </p:nvSpPr>
        <p:spPr>
          <a:xfrm>
            <a:off x="5313426" y="5933694"/>
            <a:ext cx="1762125" cy="276225"/>
          </a:xfrm>
          <a:prstGeom prst="rect">
            <a:avLst/>
          </a:prstGeom>
          <a:solidFill>
            <a:srgbClr val="AEABAB"/>
          </a:solidFill>
          <a:ln w="28955">
            <a:solidFill>
              <a:srgbClr val="FFFFFF"/>
            </a:solidFill>
          </a:ln>
        </p:spPr>
        <p:txBody>
          <a:bodyPr vert="horz" wrap="square" lIns="0" tIns="0" rIns="0" bIns="0" rtlCol="0">
            <a:spAutoFit/>
          </a:bodyPr>
          <a:lstStyle/>
          <a:p>
            <a:pPr marL="402590"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Databases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3" name="object 43"/>
          <p:cNvSpPr/>
          <p:nvPr/>
        </p:nvSpPr>
        <p:spPr>
          <a:xfrm>
            <a:off x="3537965" y="5923026"/>
            <a:ext cx="1280160" cy="612775"/>
          </a:xfrm>
          <a:custGeom>
            <a:avLst/>
            <a:gdLst/>
            <a:ahLst/>
            <a:cxnLst/>
            <a:rect l="l" t="t" r="r" b="b"/>
            <a:pathLst>
              <a:path w="1280160" h="612775">
                <a:moveTo>
                  <a:pt x="1280160" y="0"/>
                </a:moveTo>
                <a:lnTo>
                  <a:pt x="0" y="0"/>
                </a:lnTo>
                <a:lnTo>
                  <a:pt x="0" y="612648"/>
                </a:lnTo>
                <a:lnTo>
                  <a:pt x="1280160" y="612648"/>
                </a:lnTo>
                <a:lnTo>
                  <a:pt x="128016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txBox="1"/>
          <p:nvPr/>
        </p:nvSpPr>
        <p:spPr>
          <a:xfrm>
            <a:off x="3537965" y="5923026"/>
            <a:ext cx="1280160" cy="612775"/>
          </a:xfrm>
          <a:prstGeom prst="rect">
            <a:avLst/>
          </a:prstGeom>
          <a:ln w="28955">
            <a:solidFill>
              <a:srgbClr val="FFFFFF"/>
            </a:solidFill>
          </a:ln>
        </p:spPr>
        <p:txBody>
          <a:bodyPr vert="horz" wrap="square" lIns="0" tIns="17780" rIns="0" bIns="0" rtlCol="0">
            <a:spAutoFit/>
          </a:bodyPr>
          <a:lstStyle/>
          <a:p>
            <a:pPr marL="121285" marR="97790" lvl="0" indent="-17145" algn="l" defTabSz="914400" rtl="0" eaLnBrk="1" fontAlgn="auto" latinLnBrk="0" hangingPunct="1">
              <a:lnSpc>
                <a:spcPct val="100000"/>
              </a:lnSpc>
              <a:spcBef>
                <a:spcPts val="14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On</a:t>
            </a:r>
            <a:r>
              <a:rPr kumimoji="0" sz="1800" b="0" i="0" u="none" strike="noStrike" kern="1200" cap="none" spc="-9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Premise  </a:t>
            </a:r>
            <a:r>
              <a:rPr kumimoji="0" sz="1800" b="0" i="0" u="none" strike="noStrike" kern="1200" cap="none" spc="-15" normalizeH="0" baseline="0" noProof="0" dirty="0">
                <a:ln>
                  <a:noFill/>
                </a:ln>
                <a:solidFill>
                  <a:srgbClr val="FFFFFF"/>
                </a:solidFill>
                <a:effectLst/>
                <a:uLnTx/>
                <a:uFillTx/>
                <a:latin typeface="Carlito"/>
                <a:ea typeface="+mn-ea"/>
                <a:cs typeface="Carlito"/>
              </a:rPr>
              <a:t>Gateway(s)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5" name="object 45"/>
          <p:cNvSpPr txBox="1"/>
          <p:nvPr/>
        </p:nvSpPr>
        <p:spPr>
          <a:xfrm>
            <a:off x="7184897" y="5923026"/>
            <a:ext cx="1762125" cy="280670"/>
          </a:xfrm>
          <a:prstGeom prst="rect">
            <a:avLst/>
          </a:prstGeom>
          <a:solidFill>
            <a:srgbClr val="AEABAB"/>
          </a:solidFill>
          <a:ln w="28955">
            <a:solidFill>
              <a:srgbClr val="FFFFFF"/>
            </a:solidFill>
          </a:ln>
        </p:spPr>
        <p:txBody>
          <a:bodyPr vert="horz" wrap="square" lIns="0" tIns="0" rIns="0" bIns="0" rtlCol="0">
            <a:spAutoFit/>
          </a:bodyPr>
          <a:lstStyle/>
          <a:p>
            <a:pPr marL="485140" marR="0" lvl="0" indent="0" algn="l" defTabSz="914400" rtl="0" eaLnBrk="1" fontAlgn="auto" latinLnBrk="0" hangingPunct="1">
              <a:lnSpc>
                <a:spcPts val="2070"/>
              </a:lnSpc>
              <a:spcBef>
                <a:spcPts val="0"/>
              </a:spcBef>
              <a:spcAft>
                <a:spcPts val="0"/>
              </a:spcAft>
              <a:buClrTx/>
              <a:buSzTx/>
              <a:buFontTx/>
              <a:buNone/>
              <a:tabLst/>
              <a:defRPr/>
            </a:pPr>
            <a:r>
              <a:rPr kumimoji="0" sz="1800" b="0" i="0" u="none" strike="noStrike" kern="1200" cap="none" spc="-25" normalizeH="0" baseline="0" noProof="0" dirty="0">
                <a:ln>
                  <a:noFill/>
                </a:ln>
                <a:solidFill>
                  <a:srgbClr val="FFFFFF"/>
                </a:solidFill>
                <a:effectLst/>
                <a:uLnTx/>
                <a:uFillTx/>
                <a:latin typeface="Carlito"/>
                <a:ea typeface="+mn-ea"/>
                <a:cs typeface="Carlito"/>
              </a:rPr>
              <a:t>Web</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API</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6" name="object 46"/>
          <p:cNvSpPr txBox="1"/>
          <p:nvPr/>
        </p:nvSpPr>
        <p:spPr>
          <a:xfrm>
            <a:off x="5313426" y="6272021"/>
            <a:ext cx="1762125" cy="276225"/>
          </a:xfrm>
          <a:prstGeom prst="rect">
            <a:avLst/>
          </a:prstGeom>
          <a:solidFill>
            <a:srgbClr val="AEABAB"/>
          </a:solidFill>
          <a:ln w="28955">
            <a:solidFill>
              <a:srgbClr val="FFFFFF"/>
            </a:solidFill>
          </a:ln>
        </p:spPr>
        <p:txBody>
          <a:bodyPr vert="horz" wrap="square" lIns="0" tIns="0" rIns="0" bIns="0" rtlCol="0">
            <a:spAutoFit/>
          </a:bodyPr>
          <a:lstStyle/>
          <a:p>
            <a:pPr marL="133985" marR="0" lvl="0" indent="0" algn="l" defTabSz="914400" rtl="0" eaLnBrk="1" fontAlgn="auto" latinLnBrk="0" hangingPunct="1">
              <a:lnSpc>
                <a:spcPts val="2050"/>
              </a:lnSpc>
              <a:spcBef>
                <a:spcPts val="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SharePoint</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7" name="object 47"/>
          <p:cNvSpPr txBox="1"/>
          <p:nvPr/>
        </p:nvSpPr>
        <p:spPr>
          <a:xfrm>
            <a:off x="7184897" y="6265926"/>
            <a:ext cx="1762125" cy="277495"/>
          </a:xfrm>
          <a:prstGeom prst="rect">
            <a:avLst/>
          </a:prstGeom>
          <a:solidFill>
            <a:srgbClr val="AEABAB"/>
          </a:solidFill>
          <a:ln w="28955">
            <a:solidFill>
              <a:srgbClr val="FFFFFF"/>
            </a:solidFill>
          </a:ln>
        </p:spPr>
        <p:txBody>
          <a:bodyPr vert="horz" wrap="square" lIns="0" tIns="0" rIns="0" bIns="0" rtlCol="0">
            <a:spAutoFit/>
          </a:bodyPr>
          <a:lstStyle/>
          <a:p>
            <a:pPr marL="339090" marR="0" lvl="0" indent="0" algn="l" defTabSz="914400" rtl="0" eaLnBrk="1" fontAlgn="auto" latinLnBrk="0" hangingPunct="1">
              <a:lnSpc>
                <a:spcPts val="2060"/>
              </a:lnSpc>
              <a:spcBef>
                <a:spcPts val="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File</a:t>
            </a:r>
            <a:r>
              <a:rPr kumimoji="0" sz="1800" b="0" i="0" u="none" strike="noStrike" kern="1200" cap="none" spc="5" normalizeH="0" baseline="0" noProof="0" dirty="0">
                <a:ln>
                  <a:noFill/>
                </a:ln>
                <a:solidFill>
                  <a:srgbClr val="FFFFFF"/>
                </a:solidFill>
                <a:effectLst/>
                <a:uLnTx/>
                <a:uFillTx/>
                <a:latin typeface="Carlito"/>
                <a:ea typeface="+mn-ea"/>
                <a:cs typeface="Carlito"/>
              </a:rPr>
              <a:t> </a:t>
            </a:r>
            <a:r>
              <a:rPr kumimoji="0" sz="1800" b="0" i="0" u="none" strike="noStrike" kern="1200" cap="none" spc="-15" normalizeH="0" baseline="0" noProof="0" dirty="0">
                <a:ln>
                  <a:noFill/>
                </a:ln>
                <a:solidFill>
                  <a:srgbClr val="FFFFFF"/>
                </a:solidFill>
                <a:effectLst/>
                <a:uLnTx/>
                <a:uFillTx/>
                <a:latin typeface="Carlito"/>
                <a:ea typeface="+mn-ea"/>
                <a:cs typeface="Carlito"/>
              </a:rPr>
              <a:t>Storage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48" name="object 48"/>
          <p:cNvSpPr/>
          <p:nvPr/>
        </p:nvSpPr>
        <p:spPr>
          <a:xfrm>
            <a:off x="1181861" y="4815666"/>
            <a:ext cx="2048510" cy="276225"/>
          </a:xfrm>
          <a:custGeom>
            <a:avLst/>
            <a:gdLst/>
            <a:ahLst/>
            <a:cxnLst/>
            <a:rect l="l" t="t" r="r" b="b"/>
            <a:pathLst>
              <a:path w="2048510" h="276225">
                <a:moveTo>
                  <a:pt x="0" y="275844"/>
                </a:moveTo>
                <a:lnTo>
                  <a:pt x="2048256" y="275844"/>
                </a:lnTo>
                <a:lnTo>
                  <a:pt x="2048256" y="0"/>
                </a:lnTo>
                <a:lnTo>
                  <a:pt x="0" y="0"/>
                </a:lnTo>
                <a:lnTo>
                  <a:pt x="0" y="275844"/>
                </a:lnTo>
                <a:close/>
              </a:path>
            </a:pathLst>
          </a:custGeom>
          <a:ln w="28956">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txBox="1"/>
          <p:nvPr/>
        </p:nvSpPr>
        <p:spPr>
          <a:xfrm>
            <a:off x="1009903" y="4698492"/>
            <a:ext cx="1636395" cy="848360"/>
          </a:xfrm>
          <a:prstGeom prst="rect">
            <a:avLst/>
          </a:prstGeom>
        </p:spPr>
        <p:txBody>
          <a:bodyPr vert="horz" wrap="square" lIns="0" tIns="12700" rIns="0" bIns="0" rtlCol="0">
            <a:spAutoFit/>
          </a:bodyPr>
          <a:lstStyle/>
          <a:p>
            <a:pPr marL="12700" marR="5080" lvl="0" indent="752475" algn="l" defTabSz="914400" rtl="0" eaLnBrk="1" fontAlgn="auto" latinLnBrk="0" hangingPunct="1">
              <a:lnSpc>
                <a:spcPct val="1499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Azure</a:t>
            </a:r>
            <a:r>
              <a:rPr kumimoji="0" sz="1800" b="0" i="0" u="none" strike="noStrike" kern="1200" cap="none" spc="-80" normalizeH="0" baseline="0" noProof="0" dirty="0">
                <a:ln>
                  <a:noFill/>
                </a:ln>
                <a:solidFill>
                  <a:srgbClr val="FFFFFF"/>
                </a:solidFill>
                <a:effectLst/>
                <a:uLnTx/>
                <a:uFillTx/>
                <a:latin typeface="Carlito"/>
                <a:ea typeface="+mn-ea"/>
                <a:cs typeface="Carlito"/>
              </a:rPr>
              <a:t> </a:t>
            </a:r>
            <a:r>
              <a:rPr kumimoji="0" sz="1800" b="0" i="0" u="none" strike="noStrike" kern="1200" cap="none" spc="0" normalizeH="0" baseline="0" noProof="0" dirty="0">
                <a:ln>
                  <a:noFill/>
                </a:ln>
                <a:solidFill>
                  <a:srgbClr val="FFFFFF"/>
                </a:solidFill>
                <a:effectLst/>
                <a:uLnTx/>
                <a:uFillTx/>
                <a:latin typeface="Carlito"/>
                <a:ea typeface="+mn-ea"/>
                <a:cs typeface="Carlito"/>
              </a:rPr>
              <a:t>AD  </a:t>
            </a:r>
            <a:r>
              <a:rPr kumimoji="0" sz="1800" b="0" i="0" u="none" strike="noStrike" kern="1200" cap="none" spc="-10" normalizeH="0" baseline="0" noProof="0" dirty="0">
                <a:ln>
                  <a:noFill/>
                </a:ln>
                <a:solidFill>
                  <a:srgbClr val="FFFFFF"/>
                </a:solidFill>
                <a:effectLst/>
                <a:uLnTx/>
                <a:uFillTx/>
                <a:latin typeface="Carlito"/>
                <a:ea typeface="+mn-ea"/>
                <a:cs typeface="Carlito"/>
              </a:rPr>
              <a:t>Microsoft</a:t>
            </a:r>
            <a:r>
              <a:rPr kumimoji="0" sz="1800" b="0" i="0" u="none" strike="noStrike" kern="1200" cap="none" spc="-20" normalizeH="0" baseline="0" noProof="0" dirty="0">
                <a:ln>
                  <a:noFill/>
                </a:ln>
                <a:solidFill>
                  <a:srgbClr val="FFFFFF"/>
                </a:solidFill>
                <a:effectLst/>
                <a:uLnTx/>
                <a:uFillTx/>
                <a:latin typeface="Carlito"/>
                <a:ea typeface="+mn-ea"/>
                <a:cs typeface="Carlito"/>
              </a:rPr>
              <a:t> </a:t>
            </a:r>
            <a:r>
              <a:rPr kumimoji="0" sz="1800" b="0" i="0" u="none" strike="noStrike" kern="1200" cap="none" spc="-10" normalizeH="0" baseline="0" noProof="0" dirty="0">
                <a:ln>
                  <a:noFill/>
                </a:ln>
                <a:solidFill>
                  <a:srgbClr val="FFFFFF"/>
                </a:solidFill>
                <a:effectLst/>
                <a:uLnTx/>
                <a:uFillTx/>
                <a:latin typeface="Carlito"/>
                <a:ea typeface="+mn-ea"/>
                <a:cs typeface="Carlito"/>
              </a:rPr>
              <a:t>Azure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0" name="object 50"/>
          <p:cNvGrpSpPr/>
          <p:nvPr/>
        </p:nvGrpSpPr>
        <p:grpSpPr>
          <a:xfrm>
            <a:off x="1146047" y="2955035"/>
            <a:ext cx="1500505" cy="1507490"/>
            <a:chOff x="1146047" y="2955035"/>
            <a:chExt cx="1500505" cy="1507490"/>
          </a:xfrm>
        </p:grpSpPr>
        <p:sp>
          <p:nvSpPr>
            <p:cNvPr id="51" name="object 51"/>
            <p:cNvSpPr/>
            <p:nvPr/>
          </p:nvSpPr>
          <p:spPr>
            <a:xfrm>
              <a:off x="2135124" y="2955035"/>
              <a:ext cx="511175" cy="927735"/>
            </a:xfrm>
            <a:custGeom>
              <a:avLst/>
              <a:gdLst/>
              <a:ahLst/>
              <a:cxnLst/>
              <a:rect l="l" t="t" r="r" b="b"/>
              <a:pathLst>
                <a:path w="511175" h="927735">
                  <a:moveTo>
                    <a:pt x="511175" y="38100"/>
                  </a:moveTo>
                  <a:lnTo>
                    <a:pt x="504825" y="31750"/>
                  </a:lnTo>
                  <a:lnTo>
                    <a:pt x="473075" y="0"/>
                  </a:lnTo>
                  <a:lnTo>
                    <a:pt x="441325" y="31750"/>
                  </a:lnTo>
                  <a:lnTo>
                    <a:pt x="69850" y="31750"/>
                  </a:lnTo>
                  <a:lnTo>
                    <a:pt x="64960" y="26873"/>
                  </a:lnTo>
                  <a:lnTo>
                    <a:pt x="64897" y="11049"/>
                  </a:lnTo>
                  <a:lnTo>
                    <a:pt x="49212" y="11125"/>
                  </a:lnTo>
                  <a:lnTo>
                    <a:pt x="38100" y="0"/>
                  </a:lnTo>
                  <a:lnTo>
                    <a:pt x="26860" y="11239"/>
                  </a:lnTo>
                  <a:lnTo>
                    <a:pt x="11049" y="11303"/>
                  </a:lnTo>
                  <a:lnTo>
                    <a:pt x="11112" y="26987"/>
                  </a:lnTo>
                  <a:lnTo>
                    <a:pt x="0" y="38100"/>
                  </a:lnTo>
                  <a:lnTo>
                    <a:pt x="11226" y="49339"/>
                  </a:lnTo>
                  <a:lnTo>
                    <a:pt x="11303" y="65151"/>
                  </a:lnTo>
                  <a:lnTo>
                    <a:pt x="26974" y="65087"/>
                  </a:lnTo>
                  <a:lnTo>
                    <a:pt x="38100" y="76200"/>
                  </a:lnTo>
                  <a:lnTo>
                    <a:pt x="49314" y="64985"/>
                  </a:lnTo>
                  <a:lnTo>
                    <a:pt x="56197" y="64947"/>
                  </a:lnTo>
                  <a:lnTo>
                    <a:pt x="445947" y="449922"/>
                  </a:lnTo>
                  <a:lnTo>
                    <a:pt x="445985" y="456806"/>
                  </a:lnTo>
                  <a:lnTo>
                    <a:pt x="441350" y="461416"/>
                  </a:lnTo>
                  <a:lnTo>
                    <a:pt x="69875" y="460108"/>
                  </a:lnTo>
                  <a:lnTo>
                    <a:pt x="38227" y="428244"/>
                  </a:lnTo>
                  <a:lnTo>
                    <a:pt x="0" y="466217"/>
                  </a:lnTo>
                  <a:lnTo>
                    <a:pt x="37973" y="504444"/>
                  </a:lnTo>
                  <a:lnTo>
                    <a:pt x="69811" y="472808"/>
                  </a:lnTo>
                  <a:lnTo>
                    <a:pt x="441286" y="474116"/>
                  </a:lnTo>
                  <a:lnTo>
                    <a:pt x="446112" y="474141"/>
                  </a:lnTo>
                  <a:lnTo>
                    <a:pt x="441401" y="474218"/>
                  </a:lnTo>
                  <a:lnTo>
                    <a:pt x="446151" y="479018"/>
                  </a:lnTo>
                  <a:lnTo>
                    <a:pt x="446201" y="485736"/>
                  </a:lnTo>
                  <a:lnTo>
                    <a:pt x="45707" y="873239"/>
                  </a:lnTo>
                  <a:lnTo>
                    <a:pt x="889" y="872490"/>
                  </a:lnTo>
                  <a:lnTo>
                    <a:pt x="0" y="926338"/>
                  </a:lnTo>
                  <a:lnTo>
                    <a:pt x="53975" y="927227"/>
                  </a:lnTo>
                  <a:lnTo>
                    <a:pt x="54343" y="904367"/>
                  </a:lnTo>
                  <a:lnTo>
                    <a:pt x="54711" y="882269"/>
                  </a:lnTo>
                  <a:lnTo>
                    <a:pt x="455104" y="494868"/>
                  </a:lnTo>
                  <a:lnTo>
                    <a:pt x="461848" y="494817"/>
                  </a:lnTo>
                  <a:lnTo>
                    <a:pt x="472948" y="505968"/>
                  </a:lnTo>
                  <a:lnTo>
                    <a:pt x="483946" y="495033"/>
                  </a:lnTo>
                  <a:lnTo>
                    <a:pt x="500380" y="495300"/>
                  </a:lnTo>
                  <a:lnTo>
                    <a:pt x="500646" y="478434"/>
                  </a:lnTo>
                  <a:lnTo>
                    <a:pt x="504901" y="474218"/>
                  </a:lnTo>
                  <a:lnTo>
                    <a:pt x="500722" y="474218"/>
                  </a:lnTo>
                  <a:lnTo>
                    <a:pt x="505015" y="474116"/>
                  </a:lnTo>
                  <a:lnTo>
                    <a:pt x="511175" y="467995"/>
                  </a:lnTo>
                  <a:lnTo>
                    <a:pt x="500989" y="457758"/>
                  </a:lnTo>
                  <a:lnTo>
                    <a:pt x="501269" y="441325"/>
                  </a:lnTo>
                  <a:lnTo>
                    <a:pt x="499872" y="441312"/>
                  </a:lnTo>
                  <a:lnTo>
                    <a:pt x="499872" y="440690"/>
                  </a:lnTo>
                  <a:lnTo>
                    <a:pt x="484124" y="440766"/>
                  </a:lnTo>
                  <a:lnTo>
                    <a:pt x="473202" y="429768"/>
                  </a:lnTo>
                  <a:lnTo>
                    <a:pt x="462216" y="440690"/>
                  </a:lnTo>
                  <a:lnTo>
                    <a:pt x="454482" y="440563"/>
                  </a:lnTo>
                  <a:lnTo>
                    <a:pt x="65100" y="55829"/>
                  </a:lnTo>
                  <a:lnTo>
                    <a:pt x="65062" y="49237"/>
                  </a:lnTo>
                  <a:lnTo>
                    <a:pt x="69850" y="44450"/>
                  </a:lnTo>
                  <a:lnTo>
                    <a:pt x="441325" y="44450"/>
                  </a:lnTo>
                  <a:lnTo>
                    <a:pt x="473075" y="76200"/>
                  </a:lnTo>
                  <a:lnTo>
                    <a:pt x="504825" y="44450"/>
                  </a:lnTo>
                  <a:lnTo>
                    <a:pt x="511175" y="381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1146047" y="4131563"/>
              <a:ext cx="1016635" cy="330835"/>
            </a:xfrm>
            <a:custGeom>
              <a:avLst/>
              <a:gdLst/>
              <a:ahLst/>
              <a:cxnLst/>
              <a:rect l="l" t="t" r="r" b="b"/>
              <a:pathLst>
                <a:path w="1016635" h="330835">
                  <a:moveTo>
                    <a:pt x="1016508" y="0"/>
                  </a:moveTo>
                  <a:lnTo>
                    <a:pt x="0" y="0"/>
                  </a:lnTo>
                  <a:lnTo>
                    <a:pt x="0" y="330707"/>
                  </a:lnTo>
                  <a:lnTo>
                    <a:pt x="1016508" y="330707"/>
                  </a:lnTo>
                  <a:lnTo>
                    <a:pt x="1016508" y="0"/>
                  </a:lnTo>
                  <a:close/>
                </a:path>
              </a:pathLst>
            </a:custGeom>
            <a:solidFill>
              <a:srgbClr val="F8CAAC">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object 53"/>
          <p:cNvSpPr txBox="1"/>
          <p:nvPr/>
        </p:nvSpPr>
        <p:spPr>
          <a:xfrm>
            <a:off x="1146047" y="4131564"/>
            <a:ext cx="1016635" cy="330835"/>
          </a:xfrm>
          <a:prstGeom prst="rect">
            <a:avLst/>
          </a:prstGeom>
          <a:ln w="12191">
            <a:solidFill>
              <a:srgbClr val="507D31"/>
            </a:solidFill>
          </a:ln>
        </p:spPr>
        <p:txBody>
          <a:bodyPr vert="horz" wrap="square" lIns="0" tIns="46990" rIns="0" bIns="0" rtlCol="0">
            <a:spAutoFit/>
          </a:bodyPr>
          <a:lstStyle/>
          <a:p>
            <a:pPr marL="325120" marR="0" lvl="0" indent="0" algn="l" defTabSz="914400" rtl="0" eaLnBrk="1" fontAlgn="auto" latinLnBrk="0" hangingPunct="1">
              <a:lnSpc>
                <a:spcPct val="100000"/>
              </a:lnSpc>
              <a:spcBef>
                <a:spcPts val="370"/>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Excel</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4" name="object 54"/>
          <p:cNvGrpSpPr/>
          <p:nvPr/>
        </p:nvGrpSpPr>
        <p:grpSpPr>
          <a:xfrm>
            <a:off x="2128647" y="3388995"/>
            <a:ext cx="2704465" cy="2129790"/>
            <a:chOff x="2128647" y="3388995"/>
            <a:chExt cx="2704465" cy="2129790"/>
          </a:xfrm>
        </p:grpSpPr>
        <p:sp>
          <p:nvSpPr>
            <p:cNvPr id="55" name="object 55"/>
            <p:cNvSpPr/>
            <p:nvPr/>
          </p:nvSpPr>
          <p:spPr>
            <a:xfrm>
              <a:off x="2128647" y="3388995"/>
              <a:ext cx="514350" cy="941705"/>
            </a:xfrm>
            <a:custGeom>
              <a:avLst/>
              <a:gdLst/>
              <a:ahLst/>
              <a:cxnLst/>
              <a:rect l="l" t="t" r="r" b="b"/>
              <a:pathLst>
                <a:path w="514350" h="941704">
                  <a:moveTo>
                    <a:pt x="42600" y="876434"/>
                  </a:moveTo>
                  <a:lnTo>
                    <a:pt x="0" y="890142"/>
                  </a:lnTo>
                  <a:lnTo>
                    <a:pt x="16509" y="941450"/>
                  </a:lnTo>
                  <a:lnTo>
                    <a:pt x="67817" y="924813"/>
                  </a:lnTo>
                  <a:lnTo>
                    <a:pt x="63147" y="910335"/>
                  </a:lnTo>
                  <a:lnTo>
                    <a:pt x="39623" y="910335"/>
                  </a:lnTo>
                  <a:lnTo>
                    <a:pt x="28193" y="904620"/>
                  </a:lnTo>
                  <a:lnTo>
                    <a:pt x="42600" y="876434"/>
                  </a:lnTo>
                  <a:close/>
                </a:path>
                <a:path w="514350" h="941704">
                  <a:moveTo>
                    <a:pt x="51307" y="873632"/>
                  </a:moveTo>
                  <a:lnTo>
                    <a:pt x="42600" y="876434"/>
                  </a:lnTo>
                  <a:lnTo>
                    <a:pt x="28193" y="904620"/>
                  </a:lnTo>
                  <a:lnTo>
                    <a:pt x="39623" y="910335"/>
                  </a:lnTo>
                  <a:lnTo>
                    <a:pt x="54044" y="882117"/>
                  </a:lnTo>
                  <a:lnTo>
                    <a:pt x="51307" y="873632"/>
                  </a:lnTo>
                  <a:close/>
                </a:path>
                <a:path w="514350" h="941704">
                  <a:moveTo>
                    <a:pt x="54044" y="882117"/>
                  </a:moveTo>
                  <a:lnTo>
                    <a:pt x="39623" y="910335"/>
                  </a:lnTo>
                  <a:lnTo>
                    <a:pt x="63147" y="910335"/>
                  </a:lnTo>
                  <a:lnTo>
                    <a:pt x="54044" y="882117"/>
                  </a:lnTo>
                  <a:close/>
                </a:path>
                <a:path w="514350" h="941704">
                  <a:moveTo>
                    <a:pt x="58381" y="873632"/>
                  </a:moveTo>
                  <a:lnTo>
                    <a:pt x="51307" y="873632"/>
                  </a:lnTo>
                  <a:lnTo>
                    <a:pt x="54044" y="882117"/>
                  </a:lnTo>
                  <a:lnTo>
                    <a:pt x="58381" y="873632"/>
                  </a:lnTo>
                  <a:close/>
                </a:path>
                <a:path w="514350" h="941704">
                  <a:moveTo>
                    <a:pt x="460270" y="59270"/>
                  </a:moveTo>
                  <a:lnTo>
                    <a:pt x="42600" y="876434"/>
                  </a:lnTo>
                  <a:lnTo>
                    <a:pt x="51307" y="873632"/>
                  </a:lnTo>
                  <a:lnTo>
                    <a:pt x="58381" y="873632"/>
                  </a:lnTo>
                  <a:lnTo>
                    <a:pt x="470192" y="67817"/>
                  </a:lnTo>
                  <a:lnTo>
                    <a:pt x="463041" y="67817"/>
                  </a:lnTo>
                  <a:lnTo>
                    <a:pt x="460270" y="59270"/>
                  </a:lnTo>
                  <a:close/>
                </a:path>
                <a:path w="514350" h="941704">
                  <a:moveTo>
                    <a:pt x="474725" y="30987"/>
                  </a:moveTo>
                  <a:lnTo>
                    <a:pt x="460270" y="59270"/>
                  </a:lnTo>
                  <a:lnTo>
                    <a:pt x="463041" y="67817"/>
                  </a:lnTo>
                  <a:lnTo>
                    <a:pt x="471604" y="65056"/>
                  </a:lnTo>
                  <a:lnTo>
                    <a:pt x="486028" y="36829"/>
                  </a:lnTo>
                  <a:lnTo>
                    <a:pt x="474725" y="30987"/>
                  </a:lnTo>
                  <a:close/>
                </a:path>
                <a:path w="514350" h="941704">
                  <a:moveTo>
                    <a:pt x="471604" y="65056"/>
                  </a:moveTo>
                  <a:lnTo>
                    <a:pt x="463041" y="67817"/>
                  </a:lnTo>
                  <a:lnTo>
                    <a:pt x="470192" y="67817"/>
                  </a:lnTo>
                  <a:lnTo>
                    <a:pt x="471604" y="65056"/>
                  </a:lnTo>
                  <a:close/>
                </a:path>
                <a:path w="514350" h="941704">
                  <a:moveTo>
                    <a:pt x="507684" y="30987"/>
                  </a:moveTo>
                  <a:lnTo>
                    <a:pt x="474725" y="30987"/>
                  </a:lnTo>
                  <a:lnTo>
                    <a:pt x="486028" y="36829"/>
                  </a:lnTo>
                  <a:lnTo>
                    <a:pt x="471604" y="65056"/>
                  </a:lnTo>
                  <a:lnTo>
                    <a:pt x="514222" y="51307"/>
                  </a:lnTo>
                  <a:lnTo>
                    <a:pt x="507684" y="30987"/>
                  </a:lnTo>
                  <a:close/>
                </a:path>
                <a:path w="514350" h="941704">
                  <a:moveTo>
                    <a:pt x="497713" y="0"/>
                  </a:moveTo>
                  <a:lnTo>
                    <a:pt x="446404" y="16509"/>
                  </a:lnTo>
                  <a:lnTo>
                    <a:pt x="460270" y="59270"/>
                  </a:lnTo>
                  <a:lnTo>
                    <a:pt x="474725" y="30987"/>
                  </a:lnTo>
                  <a:lnTo>
                    <a:pt x="507684" y="30987"/>
                  </a:lnTo>
                  <a:lnTo>
                    <a:pt x="49771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bject 56"/>
            <p:cNvSpPr/>
            <p:nvPr/>
          </p:nvSpPr>
          <p:spPr>
            <a:xfrm>
              <a:off x="3537966" y="4815078"/>
              <a:ext cx="1280160" cy="688975"/>
            </a:xfrm>
            <a:custGeom>
              <a:avLst/>
              <a:gdLst/>
              <a:ahLst/>
              <a:cxnLst/>
              <a:rect l="l" t="t" r="r" b="b"/>
              <a:pathLst>
                <a:path w="1280160" h="688975">
                  <a:moveTo>
                    <a:pt x="1280160" y="0"/>
                  </a:moveTo>
                  <a:lnTo>
                    <a:pt x="0" y="0"/>
                  </a:lnTo>
                  <a:lnTo>
                    <a:pt x="0" y="688848"/>
                  </a:lnTo>
                  <a:lnTo>
                    <a:pt x="1280160" y="688848"/>
                  </a:lnTo>
                  <a:lnTo>
                    <a:pt x="1280160" y="0"/>
                  </a:lnTo>
                  <a:close/>
                </a:path>
              </a:pathLst>
            </a:custGeom>
            <a:solidFill>
              <a:srgbClr val="2D75B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bject 57"/>
            <p:cNvSpPr/>
            <p:nvPr/>
          </p:nvSpPr>
          <p:spPr>
            <a:xfrm>
              <a:off x="3537966" y="4815078"/>
              <a:ext cx="1280160" cy="688975"/>
            </a:xfrm>
            <a:custGeom>
              <a:avLst/>
              <a:gdLst/>
              <a:ahLst/>
              <a:cxnLst/>
              <a:rect l="l" t="t" r="r" b="b"/>
              <a:pathLst>
                <a:path w="1280160" h="688975">
                  <a:moveTo>
                    <a:pt x="0" y="688848"/>
                  </a:moveTo>
                  <a:lnTo>
                    <a:pt x="1280160" y="688848"/>
                  </a:lnTo>
                  <a:lnTo>
                    <a:pt x="1280160" y="0"/>
                  </a:lnTo>
                  <a:lnTo>
                    <a:pt x="0" y="0"/>
                  </a:lnTo>
                  <a:lnTo>
                    <a:pt x="0" y="688848"/>
                  </a:lnTo>
                  <a:close/>
                </a:path>
              </a:pathLst>
            </a:custGeom>
            <a:ln w="2895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object 58"/>
          <p:cNvSpPr txBox="1"/>
          <p:nvPr/>
        </p:nvSpPr>
        <p:spPr>
          <a:xfrm>
            <a:off x="3647059" y="4857750"/>
            <a:ext cx="1061085" cy="57467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FFFFFF"/>
                </a:solidFill>
                <a:effectLst/>
                <a:uLnTx/>
                <a:uFillTx/>
                <a:latin typeface="Carlito"/>
                <a:ea typeface="+mn-ea"/>
                <a:cs typeface="Carlito"/>
              </a:rPr>
              <a:t>Data</a:t>
            </a:r>
            <a:endParaRPr kumimoji="0" sz="18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dirty="0">
                <a:ln>
                  <a:noFill/>
                </a:ln>
                <a:solidFill>
                  <a:srgbClr val="FFFFFF"/>
                </a:solidFill>
                <a:effectLst/>
                <a:uLnTx/>
                <a:uFillTx/>
                <a:latin typeface="Carlito"/>
                <a:ea typeface="+mn-ea"/>
                <a:cs typeface="Carlito"/>
              </a:rPr>
              <a:t>G</a:t>
            </a:r>
            <a:r>
              <a:rPr kumimoji="0" sz="1800" b="0" i="0" u="none" strike="noStrike" kern="1200" cap="none" spc="-10" normalizeH="0" baseline="0" noProof="0" dirty="0">
                <a:ln>
                  <a:noFill/>
                </a:ln>
                <a:solidFill>
                  <a:srgbClr val="FFFFFF"/>
                </a:solidFill>
                <a:effectLst/>
                <a:uLnTx/>
                <a:uFillTx/>
                <a:latin typeface="Carlito"/>
                <a:ea typeface="+mn-ea"/>
                <a:cs typeface="Carlito"/>
              </a:rPr>
              <a:t>a</a:t>
            </a:r>
            <a:r>
              <a:rPr kumimoji="0" sz="1800" b="0" i="0" u="none" strike="noStrike" kern="1200" cap="none" spc="-30" normalizeH="0" baseline="0" noProof="0" dirty="0">
                <a:ln>
                  <a:noFill/>
                </a:ln>
                <a:solidFill>
                  <a:srgbClr val="FFFFFF"/>
                </a:solidFill>
                <a:effectLst/>
                <a:uLnTx/>
                <a:uFillTx/>
                <a:latin typeface="Carlito"/>
                <a:ea typeface="+mn-ea"/>
                <a:cs typeface="Carlito"/>
              </a:rPr>
              <a:t>t</a:t>
            </a:r>
            <a:r>
              <a:rPr kumimoji="0" sz="1800" b="0" i="0" u="none" strike="noStrike" kern="1200" cap="none" spc="-10" normalizeH="0" baseline="0" noProof="0" dirty="0">
                <a:ln>
                  <a:noFill/>
                </a:ln>
                <a:solidFill>
                  <a:srgbClr val="FFFFFF"/>
                </a:solidFill>
                <a:effectLst/>
                <a:uLnTx/>
                <a:uFillTx/>
                <a:latin typeface="Carlito"/>
                <a:ea typeface="+mn-ea"/>
                <a:cs typeface="Carlito"/>
              </a:rPr>
              <a:t>e</a:t>
            </a:r>
            <a:r>
              <a:rPr kumimoji="0" sz="1800" b="0" i="0" u="none" strike="noStrike" kern="1200" cap="none" spc="-30" normalizeH="0" baseline="0" noProof="0" dirty="0">
                <a:ln>
                  <a:noFill/>
                </a:ln>
                <a:solidFill>
                  <a:srgbClr val="FFFFFF"/>
                </a:solidFill>
                <a:effectLst/>
                <a:uLnTx/>
                <a:uFillTx/>
                <a:latin typeface="Carlito"/>
                <a:ea typeface="+mn-ea"/>
                <a:cs typeface="Carlito"/>
              </a:rPr>
              <a:t>w</a:t>
            </a:r>
            <a:r>
              <a:rPr kumimoji="0" sz="1800" b="0" i="0" u="none" strike="noStrike" kern="1200" cap="none" spc="-40" normalizeH="0" baseline="0" noProof="0" dirty="0">
                <a:ln>
                  <a:noFill/>
                </a:ln>
                <a:solidFill>
                  <a:srgbClr val="FFFFFF"/>
                </a:solidFill>
                <a:effectLst/>
                <a:uLnTx/>
                <a:uFillTx/>
                <a:latin typeface="Carlito"/>
                <a:ea typeface="+mn-ea"/>
                <a:cs typeface="Carlito"/>
              </a:rPr>
              <a:t>a</a:t>
            </a:r>
            <a:r>
              <a:rPr kumimoji="0" sz="1800" b="0" i="0" u="none" strike="noStrike" kern="1200" cap="none" spc="0" normalizeH="0" baseline="0" noProof="0" dirty="0">
                <a:ln>
                  <a:noFill/>
                </a:ln>
                <a:solidFill>
                  <a:srgbClr val="FFFFFF"/>
                </a:solidFill>
                <a:effectLst/>
                <a:uLnTx/>
                <a:uFillTx/>
                <a:latin typeface="Carlito"/>
                <a:ea typeface="+mn-ea"/>
                <a:cs typeface="Carlito"/>
              </a:rPr>
              <a:t>y</a:t>
            </a:r>
            <a:r>
              <a:rPr kumimoji="0" sz="1800" b="0" i="0" u="none" strike="noStrike" kern="1200" cap="none" spc="-10" normalizeH="0" baseline="0" noProof="0" dirty="0">
                <a:ln>
                  <a:noFill/>
                </a:ln>
                <a:solidFill>
                  <a:srgbClr val="FFFFFF"/>
                </a:solidFill>
                <a:effectLst/>
                <a:uLnTx/>
                <a:uFillTx/>
                <a:latin typeface="Carlito"/>
                <a:ea typeface="+mn-ea"/>
                <a:cs typeface="Carlito"/>
              </a:rPr>
              <a:t>(</a:t>
            </a:r>
            <a:r>
              <a:rPr kumimoji="0" sz="1800" b="0" i="0" u="none" strike="noStrike" kern="1200" cap="none" spc="-5" normalizeH="0" baseline="0" noProof="0" dirty="0">
                <a:ln>
                  <a:noFill/>
                </a:ln>
                <a:solidFill>
                  <a:srgbClr val="FFFFFF"/>
                </a:solidFill>
                <a:effectLst/>
                <a:uLnTx/>
                <a:uFillTx/>
                <a:latin typeface="Carlito"/>
                <a:ea typeface="+mn-ea"/>
                <a:cs typeface="Carlito"/>
              </a:rPr>
              <a:t>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59" name="object 59"/>
          <p:cNvGrpSpPr/>
          <p:nvPr/>
        </p:nvGrpSpPr>
        <p:grpSpPr>
          <a:xfrm>
            <a:off x="3592829" y="1749298"/>
            <a:ext cx="2608580" cy="4211955"/>
            <a:chOff x="3592829" y="1749298"/>
            <a:chExt cx="2608580" cy="4211955"/>
          </a:xfrm>
        </p:grpSpPr>
        <p:sp>
          <p:nvSpPr>
            <p:cNvPr id="60" name="object 60"/>
            <p:cNvSpPr/>
            <p:nvPr/>
          </p:nvSpPr>
          <p:spPr>
            <a:xfrm>
              <a:off x="3592830" y="2963671"/>
              <a:ext cx="622935" cy="2997200"/>
            </a:xfrm>
            <a:custGeom>
              <a:avLst/>
              <a:gdLst/>
              <a:ahLst/>
              <a:cxnLst/>
              <a:rect l="l" t="t" r="r" b="b"/>
              <a:pathLst>
                <a:path w="622935" h="2997200">
                  <a:moveTo>
                    <a:pt x="622046" y="1843913"/>
                  </a:moveTo>
                  <a:lnTo>
                    <a:pt x="585177" y="1818360"/>
                  </a:lnTo>
                  <a:lnTo>
                    <a:pt x="584238" y="1813179"/>
                  </a:lnTo>
                  <a:lnTo>
                    <a:pt x="308076" y="283337"/>
                  </a:lnTo>
                  <a:lnTo>
                    <a:pt x="306743" y="275971"/>
                  </a:lnTo>
                  <a:lnTo>
                    <a:pt x="307759" y="274510"/>
                  </a:lnTo>
                  <a:lnTo>
                    <a:pt x="317754" y="275590"/>
                  </a:lnTo>
                  <a:lnTo>
                    <a:pt x="318325" y="270395"/>
                  </a:lnTo>
                  <a:lnTo>
                    <a:pt x="323469" y="269875"/>
                  </a:lnTo>
                  <a:lnTo>
                    <a:pt x="321894" y="254190"/>
                  </a:lnTo>
                  <a:lnTo>
                    <a:pt x="328472" y="244729"/>
                  </a:lnTo>
                  <a:lnTo>
                    <a:pt x="332359" y="239141"/>
                  </a:lnTo>
                  <a:lnTo>
                    <a:pt x="322567" y="232346"/>
                  </a:lnTo>
                  <a:lnTo>
                    <a:pt x="323723" y="221996"/>
                  </a:lnTo>
                  <a:lnTo>
                    <a:pt x="318643" y="221449"/>
                  </a:lnTo>
                  <a:lnTo>
                    <a:pt x="318135" y="216281"/>
                  </a:lnTo>
                  <a:lnTo>
                    <a:pt x="301828" y="217919"/>
                  </a:lnTo>
                  <a:lnTo>
                    <a:pt x="288163" y="208407"/>
                  </a:lnTo>
                  <a:lnTo>
                    <a:pt x="281876" y="217449"/>
                  </a:lnTo>
                  <a:lnTo>
                    <a:pt x="270129" y="216154"/>
                  </a:lnTo>
                  <a:lnTo>
                    <a:pt x="269925" y="217995"/>
                  </a:lnTo>
                  <a:lnTo>
                    <a:pt x="58280" y="44589"/>
                  </a:lnTo>
                  <a:lnTo>
                    <a:pt x="56286" y="24511"/>
                  </a:lnTo>
                  <a:lnTo>
                    <a:pt x="53848" y="0"/>
                  </a:lnTo>
                  <a:lnTo>
                    <a:pt x="254" y="5334"/>
                  </a:lnTo>
                  <a:lnTo>
                    <a:pt x="5588" y="58928"/>
                  </a:lnTo>
                  <a:lnTo>
                    <a:pt x="50177" y="54495"/>
                  </a:lnTo>
                  <a:lnTo>
                    <a:pt x="265430" y="230657"/>
                  </a:lnTo>
                  <a:lnTo>
                    <a:pt x="266331" y="239801"/>
                  </a:lnTo>
                  <a:lnTo>
                    <a:pt x="257429" y="252603"/>
                  </a:lnTo>
                  <a:lnTo>
                    <a:pt x="265531" y="258254"/>
                  </a:lnTo>
                  <a:lnTo>
                    <a:pt x="265264" y="260705"/>
                  </a:lnTo>
                  <a:lnTo>
                    <a:pt x="50571" y="432879"/>
                  </a:lnTo>
                  <a:lnTo>
                    <a:pt x="5842" y="427990"/>
                  </a:lnTo>
                  <a:lnTo>
                    <a:pt x="0" y="481584"/>
                  </a:lnTo>
                  <a:lnTo>
                    <a:pt x="53594" y="487426"/>
                  </a:lnTo>
                  <a:lnTo>
                    <a:pt x="56286" y="462661"/>
                  </a:lnTo>
                  <a:lnTo>
                    <a:pt x="58458" y="442785"/>
                  </a:lnTo>
                  <a:lnTo>
                    <a:pt x="269697" y="273481"/>
                  </a:lnTo>
                  <a:lnTo>
                    <a:pt x="269875" y="275209"/>
                  </a:lnTo>
                  <a:lnTo>
                    <a:pt x="287413" y="273481"/>
                  </a:lnTo>
                  <a:lnTo>
                    <a:pt x="294297" y="278257"/>
                  </a:lnTo>
                  <a:lnTo>
                    <a:pt x="572592" y="1820557"/>
                  </a:lnTo>
                  <a:lnTo>
                    <a:pt x="546989" y="1857375"/>
                  </a:lnTo>
                  <a:lnTo>
                    <a:pt x="591312" y="1888109"/>
                  </a:lnTo>
                  <a:lnTo>
                    <a:pt x="616559" y="1851787"/>
                  </a:lnTo>
                  <a:lnTo>
                    <a:pt x="622046" y="1843913"/>
                  </a:lnTo>
                  <a:close/>
                </a:path>
                <a:path w="622935" h="2997200">
                  <a:moveTo>
                    <a:pt x="622554" y="2959011"/>
                  </a:moveTo>
                  <a:lnTo>
                    <a:pt x="590804" y="2959011"/>
                  </a:lnTo>
                  <a:lnTo>
                    <a:pt x="578104" y="2959011"/>
                  </a:lnTo>
                  <a:lnTo>
                    <a:pt x="546354" y="2959011"/>
                  </a:lnTo>
                  <a:lnTo>
                    <a:pt x="584454" y="2997111"/>
                  </a:lnTo>
                  <a:lnTo>
                    <a:pt x="622554" y="2959011"/>
                  </a:lnTo>
                  <a:close/>
                </a:path>
                <a:path w="622935" h="2997200">
                  <a:moveTo>
                    <a:pt x="622554" y="2539492"/>
                  </a:moveTo>
                  <a:lnTo>
                    <a:pt x="584454" y="2501392"/>
                  </a:lnTo>
                  <a:lnTo>
                    <a:pt x="546354" y="2539492"/>
                  </a:lnTo>
                  <a:lnTo>
                    <a:pt x="578104" y="2571242"/>
                  </a:lnTo>
                  <a:lnTo>
                    <a:pt x="578104" y="2927261"/>
                  </a:lnTo>
                  <a:lnTo>
                    <a:pt x="590804" y="2927261"/>
                  </a:lnTo>
                  <a:lnTo>
                    <a:pt x="590804" y="2920911"/>
                  </a:lnTo>
                  <a:lnTo>
                    <a:pt x="590804" y="2577592"/>
                  </a:lnTo>
                  <a:lnTo>
                    <a:pt x="590804" y="2571242"/>
                  </a:lnTo>
                  <a:lnTo>
                    <a:pt x="622554" y="253949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bject 61"/>
            <p:cNvSpPr/>
            <p:nvPr/>
          </p:nvSpPr>
          <p:spPr>
            <a:xfrm>
              <a:off x="4716779" y="1755648"/>
              <a:ext cx="1478280" cy="2908300"/>
            </a:xfrm>
            <a:custGeom>
              <a:avLst/>
              <a:gdLst/>
              <a:ahLst/>
              <a:cxnLst/>
              <a:rect l="l" t="t" r="r" b="b"/>
              <a:pathLst>
                <a:path w="1478279" h="2908300">
                  <a:moveTo>
                    <a:pt x="1478279" y="0"/>
                  </a:moveTo>
                  <a:lnTo>
                    <a:pt x="0" y="0"/>
                  </a:lnTo>
                  <a:lnTo>
                    <a:pt x="0" y="2907791"/>
                  </a:lnTo>
                  <a:lnTo>
                    <a:pt x="1478279" y="2907791"/>
                  </a:lnTo>
                  <a:lnTo>
                    <a:pt x="1478279"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bject 62"/>
            <p:cNvSpPr/>
            <p:nvPr/>
          </p:nvSpPr>
          <p:spPr>
            <a:xfrm>
              <a:off x="4716779" y="1755648"/>
              <a:ext cx="1478280" cy="2908300"/>
            </a:xfrm>
            <a:custGeom>
              <a:avLst/>
              <a:gdLst/>
              <a:ahLst/>
              <a:cxnLst/>
              <a:rect l="l" t="t" r="r" b="b"/>
              <a:pathLst>
                <a:path w="1478279" h="2908300">
                  <a:moveTo>
                    <a:pt x="0" y="2907791"/>
                  </a:moveTo>
                  <a:lnTo>
                    <a:pt x="1478279" y="2907791"/>
                  </a:lnTo>
                  <a:lnTo>
                    <a:pt x="1478279"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3" name="object 63"/>
          <p:cNvSpPr txBox="1"/>
          <p:nvPr/>
        </p:nvSpPr>
        <p:spPr>
          <a:xfrm>
            <a:off x="4847971" y="1773758"/>
            <a:ext cx="1218565" cy="848994"/>
          </a:xfrm>
          <a:prstGeom prst="rect">
            <a:avLst/>
          </a:prstGeom>
        </p:spPr>
        <p:txBody>
          <a:bodyPr vert="horz" wrap="square" lIns="0" tIns="12700" rIns="0" bIns="0" rtlCol="0">
            <a:spAutoFit/>
          </a:bodyPr>
          <a:lstStyle/>
          <a:p>
            <a:pPr marL="12065"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(no</a:t>
            </a:r>
            <a:r>
              <a:rPr kumimoji="0" sz="1800" b="0" i="0" u="none" strike="noStrike" kern="1200" cap="none" spc="-10"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sp>
        <p:nvSpPr>
          <p:cNvPr id="64" name="object 64"/>
          <p:cNvSpPr/>
          <p:nvPr/>
        </p:nvSpPr>
        <p:spPr>
          <a:xfrm>
            <a:off x="4817364" y="2799588"/>
            <a:ext cx="1285240" cy="330835"/>
          </a:xfrm>
          <a:custGeom>
            <a:avLst/>
            <a:gdLst/>
            <a:ahLst/>
            <a:cxnLst/>
            <a:rect l="l" t="t" r="r" b="b"/>
            <a:pathLst>
              <a:path w="1285239" h="330835">
                <a:moveTo>
                  <a:pt x="1284732" y="0"/>
                </a:moveTo>
                <a:lnTo>
                  <a:pt x="0" y="0"/>
                </a:lnTo>
                <a:lnTo>
                  <a:pt x="0" y="330708"/>
                </a:lnTo>
                <a:lnTo>
                  <a:pt x="1284732" y="330708"/>
                </a:lnTo>
                <a:lnTo>
                  <a:pt x="128473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bject 65"/>
          <p:cNvSpPr txBox="1"/>
          <p:nvPr/>
        </p:nvSpPr>
        <p:spPr>
          <a:xfrm>
            <a:off x="4817364" y="2799588"/>
            <a:ext cx="1285240" cy="330835"/>
          </a:xfrm>
          <a:prstGeom prst="rect">
            <a:avLst/>
          </a:prstGeom>
          <a:ln w="12192">
            <a:solidFill>
              <a:srgbClr val="507D31"/>
            </a:solidFill>
          </a:ln>
        </p:spPr>
        <p:txBody>
          <a:bodyPr vert="horz" wrap="square" lIns="0" tIns="47625" rIns="0" bIns="0" rtlCol="0">
            <a:spAutoFit/>
          </a:bodyPr>
          <a:lstStyle/>
          <a:p>
            <a:pPr marL="191135" marR="0" lvl="0" indent="0" algn="l" defTabSz="914400" rtl="0" eaLnBrk="1" fontAlgn="auto" latinLnBrk="0" hangingPunct="1">
              <a:lnSpc>
                <a:spcPct val="100000"/>
              </a:lnSpc>
              <a:spcBef>
                <a:spcPts val="375"/>
              </a:spcBef>
              <a:spcAft>
                <a:spcPts val="0"/>
              </a:spcAft>
              <a:buClrTx/>
              <a:buSzTx/>
              <a:buFontTx/>
              <a:buNone/>
              <a:tabLst/>
              <a:defRPr/>
            </a:pPr>
            <a:r>
              <a:rPr kumimoji="0" sz="1400" b="0" i="0" u="none" strike="noStrike" kern="1200" cap="none" spc="-10" normalizeH="0" baseline="0" noProof="0" dirty="0">
                <a:ln>
                  <a:noFill/>
                </a:ln>
                <a:solidFill>
                  <a:srgbClr val="FFFFFF"/>
                </a:solidFill>
                <a:effectLst/>
                <a:uLnTx/>
                <a:uFillTx/>
                <a:latin typeface="Carlito"/>
                <a:ea typeface="+mn-ea"/>
                <a:cs typeface="Carlito"/>
              </a:rPr>
              <a:t>Canvas</a:t>
            </a:r>
            <a:r>
              <a:rPr kumimoji="0" sz="1400" b="0" i="0" u="none" strike="noStrike" kern="1200" cap="none" spc="5" normalizeH="0" baseline="0" noProof="0" dirty="0">
                <a:ln>
                  <a:noFill/>
                </a:ln>
                <a:solidFill>
                  <a:srgbClr val="FFFFFF"/>
                </a:solidFill>
                <a:effectLst/>
                <a:uLnTx/>
                <a:uFillTx/>
                <a:latin typeface="Carlito"/>
                <a:ea typeface="+mn-ea"/>
                <a:cs typeface="Carlito"/>
              </a:rPr>
              <a:t> </a:t>
            </a:r>
            <a:r>
              <a:rPr kumimoji="0" sz="1400" b="0" i="0" u="none" strike="noStrike" kern="1200" cap="none" spc="-5" normalizeH="0" baseline="0" noProof="0" dirty="0">
                <a:ln>
                  <a:noFill/>
                </a:ln>
                <a:solidFill>
                  <a:srgbClr val="FFFFFF"/>
                </a:solidFill>
                <a:effectLst/>
                <a:uLnTx/>
                <a:uFillTx/>
                <a:latin typeface="Carlito"/>
                <a:ea typeface="+mn-ea"/>
                <a:cs typeface="Carlito"/>
              </a:rPr>
              <a:t>Apps</a:t>
            </a:r>
            <a:endParaRPr kumimoji="0" sz="14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66" name="object 66"/>
          <p:cNvGrpSpPr/>
          <p:nvPr/>
        </p:nvGrpSpPr>
        <p:grpSpPr>
          <a:xfrm>
            <a:off x="4811014" y="3223005"/>
            <a:ext cx="1291590" cy="1326515"/>
            <a:chOff x="4811014" y="3223005"/>
            <a:chExt cx="1291590" cy="1326515"/>
          </a:xfrm>
        </p:grpSpPr>
        <p:sp>
          <p:nvSpPr>
            <p:cNvPr id="67" name="object 67"/>
            <p:cNvSpPr/>
            <p:nvPr/>
          </p:nvSpPr>
          <p:spPr>
            <a:xfrm>
              <a:off x="4817364" y="3229355"/>
              <a:ext cx="1278890" cy="330835"/>
            </a:xfrm>
            <a:custGeom>
              <a:avLst/>
              <a:gdLst/>
              <a:ahLst/>
              <a:cxnLst/>
              <a:rect l="l" t="t" r="r" b="b"/>
              <a:pathLst>
                <a:path w="1278889" h="330835">
                  <a:moveTo>
                    <a:pt x="1278636" y="0"/>
                  </a:moveTo>
                  <a:lnTo>
                    <a:pt x="0" y="0"/>
                  </a:lnTo>
                  <a:lnTo>
                    <a:pt x="0" y="330708"/>
                  </a:lnTo>
                  <a:lnTo>
                    <a:pt x="1278636" y="330708"/>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bject 68"/>
            <p:cNvSpPr/>
            <p:nvPr/>
          </p:nvSpPr>
          <p:spPr>
            <a:xfrm>
              <a:off x="4817364" y="3229355"/>
              <a:ext cx="1278890" cy="330835"/>
            </a:xfrm>
            <a:custGeom>
              <a:avLst/>
              <a:gdLst/>
              <a:ahLst/>
              <a:cxnLst/>
              <a:rect l="l" t="t" r="r" b="b"/>
              <a:pathLst>
                <a:path w="1278889" h="330835">
                  <a:moveTo>
                    <a:pt x="0" y="330708"/>
                  </a:moveTo>
                  <a:lnTo>
                    <a:pt x="1278636" y="330708"/>
                  </a:lnTo>
                  <a:lnTo>
                    <a:pt x="1278636"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69"/>
            <p:cNvSpPr/>
            <p:nvPr/>
          </p:nvSpPr>
          <p:spPr>
            <a:xfrm>
              <a:off x="4817364" y="3637787"/>
              <a:ext cx="1278890" cy="905510"/>
            </a:xfrm>
            <a:custGeom>
              <a:avLst/>
              <a:gdLst/>
              <a:ahLst/>
              <a:cxnLst/>
              <a:rect l="l" t="t" r="r" b="b"/>
              <a:pathLst>
                <a:path w="1278889" h="905510">
                  <a:moveTo>
                    <a:pt x="1278636" y="0"/>
                  </a:moveTo>
                  <a:lnTo>
                    <a:pt x="0" y="0"/>
                  </a:lnTo>
                  <a:lnTo>
                    <a:pt x="0" y="905256"/>
                  </a:lnTo>
                  <a:lnTo>
                    <a:pt x="1278636" y="905256"/>
                  </a:lnTo>
                  <a:lnTo>
                    <a:pt x="1278636"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bject 70"/>
            <p:cNvSpPr/>
            <p:nvPr/>
          </p:nvSpPr>
          <p:spPr>
            <a:xfrm>
              <a:off x="4817364" y="3637787"/>
              <a:ext cx="1278890" cy="905510"/>
            </a:xfrm>
            <a:custGeom>
              <a:avLst/>
              <a:gdLst/>
              <a:ahLst/>
              <a:cxnLst/>
              <a:rect l="l" t="t" r="r" b="b"/>
              <a:pathLst>
                <a:path w="1278889" h="905510">
                  <a:moveTo>
                    <a:pt x="0" y="905256"/>
                  </a:moveTo>
                  <a:lnTo>
                    <a:pt x="1278636" y="905256"/>
                  </a:lnTo>
                  <a:lnTo>
                    <a:pt x="1278636" y="0"/>
                  </a:lnTo>
                  <a:lnTo>
                    <a:pt x="0" y="0"/>
                  </a:lnTo>
                  <a:lnTo>
                    <a:pt x="0" y="905256"/>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object 71"/>
          <p:cNvSpPr txBox="1"/>
          <p:nvPr/>
        </p:nvSpPr>
        <p:spPr>
          <a:xfrm>
            <a:off x="4896739" y="3809745"/>
            <a:ext cx="890269" cy="54419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0" normalizeH="0" baseline="0" noProof="0" dirty="0">
                <a:ln>
                  <a:noFill/>
                </a:ln>
                <a:solidFill>
                  <a:srgbClr val="FF0000"/>
                </a:solidFill>
                <a:effectLst/>
                <a:uLnTx/>
                <a:uFillTx/>
                <a:latin typeface="Carlito"/>
                <a:ea typeface="+mn-ea"/>
                <a:cs typeface="Carlito"/>
              </a:rPr>
              <a:t>AD </a:t>
            </a: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100" b="0" i="0" u="none" strike="noStrike" kern="1200" cap="none" spc="0" normalizeH="0" baseline="0" noProof="0" dirty="0">
                <a:ln>
                  <a:noFill/>
                </a:ln>
                <a:solidFill>
                  <a:srgbClr val="FFFFFF"/>
                </a:solidFill>
                <a:effectLst/>
                <a:uLnTx/>
                <a:uFillTx/>
                <a:latin typeface="Carlito"/>
                <a:ea typeface="+mn-ea"/>
                <a:cs typeface="Carlito"/>
              </a:rPr>
              <a:t>Makers:</a:t>
            </a:r>
            <a:r>
              <a:rPr kumimoji="0" sz="1100" b="0" i="0" u="none" strike="noStrike" kern="1200" cap="none" spc="-9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Admin  Users:</a:t>
            </a:r>
            <a:r>
              <a:rPr kumimoji="0" sz="1100" b="0" i="0" u="none" strike="noStrike" kern="1200" cap="none" spc="-35"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2" name="object 72"/>
          <p:cNvGrpSpPr/>
          <p:nvPr/>
        </p:nvGrpSpPr>
        <p:grpSpPr>
          <a:xfrm>
            <a:off x="6187185" y="1749298"/>
            <a:ext cx="2826385" cy="2921000"/>
            <a:chOff x="6187185" y="1749298"/>
            <a:chExt cx="2826385" cy="2921000"/>
          </a:xfrm>
        </p:grpSpPr>
        <p:sp>
          <p:nvSpPr>
            <p:cNvPr id="73" name="object 73"/>
            <p:cNvSpPr/>
            <p:nvPr/>
          </p:nvSpPr>
          <p:spPr>
            <a:xfrm>
              <a:off x="6193535" y="1755648"/>
              <a:ext cx="2813685" cy="2908300"/>
            </a:xfrm>
            <a:custGeom>
              <a:avLst/>
              <a:gdLst/>
              <a:ahLst/>
              <a:cxnLst/>
              <a:rect l="l" t="t" r="r" b="b"/>
              <a:pathLst>
                <a:path w="2813684" h="2908300">
                  <a:moveTo>
                    <a:pt x="2813304" y="0"/>
                  </a:moveTo>
                  <a:lnTo>
                    <a:pt x="0" y="0"/>
                  </a:lnTo>
                  <a:lnTo>
                    <a:pt x="0" y="2907791"/>
                  </a:lnTo>
                  <a:lnTo>
                    <a:pt x="2813304" y="2907791"/>
                  </a:lnTo>
                  <a:lnTo>
                    <a:pt x="2813304" y="0"/>
                  </a:lnTo>
                  <a:close/>
                </a:path>
              </a:pathLst>
            </a:custGeom>
            <a:solidFill>
              <a:srgbClr val="6FAC4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object 74"/>
            <p:cNvSpPr/>
            <p:nvPr/>
          </p:nvSpPr>
          <p:spPr>
            <a:xfrm>
              <a:off x="6193535" y="1755648"/>
              <a:ext cx="2813685" cy="2908300"/>
            </a:xfrm>
            <a:custGeom>
              <a:avLst/>
              <a:gdLst/>
              <a:ahLst/>
              <a:cxnLst/>
              <a:rect l="l" t="t" r="r" b="b"/>
              <a:pathLst>
                <a:path w="2813684" h="2908300">
                  <a:moveTo>
                    <a:pt x="0" y="2907791"/>
                  </a:moveTo>
                  <a:lnTo>
                    <a:pt x="2813304" y="2907791"/>
                  </a:lnTo>
                  <a:lnTo>
                    <a:pt x="2813304" y="0"/>
                  </a:lnTo>
                  <a:lnTo>
                    <a:pt x="0" y="0"/>
                  </a:lnTo>
                  <a:lnTo>
                    <a:pt x="0" y="2907791"/>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5" name="object 75"/>
          <p:cNvSpPr txBox="1"/>
          <p:nvPr/>
        </p:nvSpPr>
        <p:spPr>
          <a:xfrm>
            <a:off x="6990968" y="1773758"/>
            <a:ext cx="1218565" cy="848994"/>
          </a:xfrm>
          <a:prstGeom prst="rect">
            <a:avLst/>
          </a:prstGeom>
        </p:spPr>
        <p:txBody>
          <a:bodyPr vert="horz" wrap="square" lIns="0" tIns="12700" rIns="0" bIns="0" rtlCol="0">
            <a:spAutoFit/>
          </a:bodyPr>
          <a:lstStyle/>
          <a:p>
            <a:pPr marL="12700" marR="5080" lvl="0" indent="-127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 normalizeH="0" baseline="0" noProof="0" dirty="0">
                <a:ln>
                  <a:noFill/>
                </a:ln>
                <a:solidFill>
                  <a:srgbClr val="FFFFFF"/>
                </a:solidFill>
                <a:effectLst/>
                <a:uLnTx/>
                <a:uFillTx/>
                <a:latin typeface="Carlito"/>
                <a:ea typeface="+mn-ea"/>
                <a:cs typeface="Carlito"/>
              </a:rPr>
              <a:t>PowerApps  </a:t>
            </a:r>
            <a:r>
              <a:rPr kumimoji="0" sz="1800" b="0" i="0" u="none" strike="noStrike" kern="1200" cap="none" spc="-5" normalizeH="0" baseline="0" noProof="0" dirty="0">
                <a:ln>
                  <a:noFill/>
                </a:ln>
                <a:solidFill>
                  <a:srgbClr val="FFFFFF"/>
                </a:solidFill>
                <a:effectLst/>
                <a:uLnTx/>
                <a:uFillTx/>
                <a:latin typeface="Carlito"/>
                <a:ea typeface="+mn-ea"/>
                <a:cs typeface="Carlito"/>
              </a:rPr>
              <a:t>E</a:t>
            </a:r>
            <a:r>
              <a:rPr kumimoji="0" sz="1800" b="0" i="0" u="none" strike="noStrike" kern="1200" cap="none" spc="-25"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vi</a:t>
            </a:r>
            <a:r>
              <a:rPr kumimoji="0" sz="1800" b="0" i="0" u="none" strike="noStrike" kern="1200" cap="none" spc="-35" normalizeH="0" baseline="0" noProof="0" dirty="0">
                <a:ln>
                  <a:noFill/>
                </a:ln>
                <a:solidFill>
                  <a:srgbClr val="FFFFFF"/>
                </a:solidFill>
                <a:effectLst/>
                <a:uLnTx/>
                <a:uFillTx/>
                <a:latin typeface="Carlito"/>
                <a:ea typeface="+mn-ea"/>
                <a:cs typeface="Carlito"/>
              </a:rPr>
              <a:t>r</a:t>
            </a:r>
            <a:r>
              <a:rPr kumimoji="0" sz="1800" b="0" i="0" u="none" strike="noStrike" kern="1200" cap="none" spc="-5" normalizeH="0" baseline="0" noProof="0" dirty="0">
                <a:ln>
                  <a:noFill/>
                </a:ln>
                <a:solidFill>
                  <a:srgbClr val="FFFFFF"/>
                </a:solidFill>
                <a:effectLst/>
                <a:uLnTx/>
                <a:uFillTx/>
                <a:latin typeface="Carlito"/>
                <a:ea typeface="+mn-ea"/>
                <a:cs typeface="Carlito"/>
              </a:rPr>
              <a:t>onm</a:t>
            </a:r>
            <a:r>
              <a:rPr kumimoji="0" sz="1800" b="0" i="0" u="none" strike="noStrike" kern="1200" cap="none" spc="0" normalizeH="0" baseline="0" noProof="0" dirty="0">
                <a:ln>
                  <a:noFill/>
                </a:ln>
                <a:solidFill>
                  <a:srgbClr val="FFFFFF"/>
                </a:solidFill>
                <a:effectLst/>
                <a:uLnTx/>
                <a:uFillTx/>
                <a:latin typeface="Carlito"/>
                <a:ea typeface="+mn-ea"/>
                <a:cs typeface="Carlito"/>
              </a:rPr>
              <a:t>e</a:t>
            </a:r>
            <a:r>
              <a:rPr kumimoji="0" sz="1800" b="0" i="0" u="none" strike="noStrike" kern="1200" cap="none" spc="-10" normalizeH="0" baseline="0" noProof="0" dirty="0">
                <a:ln>
                  <a:noFill/>
                </a:ln>
                <a:solidFill>
                  <a:srgbClr val="FFFFFF"/>
                </a:solidFill>
                <a:effectLst/>
                <a:uLnTx/>
                <a:uFillTx/>
                <a:latin typeface="Carlito"/>
                <a:ea typeface="+mn-ea"/>
                <a:cs typeface="Carlito"/>
              </a:rPr>
              <a:t>n</a:t>
            </a:r>
            <a:r>
              <a:rPr kumimoji="0" sz="1800" b="0" i="0" u="none" strike="noStrike" kern="1200" cap="none" spc="0" normalizeH="0" baseline="0" noProof="0" dirty="0">
                <a:ln>
                  <a:noFill/>
                </a:ln>
                <a:solidFill>
                  <a:srgbClr val="FFFFFF"/>
                </a:solidFill>
                <a:effectLst/>
                <a:uLnTx/>
                <a:uFillTx/>
                <a:latin typeface="Carlito"/>
                <a:ea typeface="+mn-ea"/>
                <a:cs typeface="Carlito"/>
              </a:rPr>
              <a:t>t  </a:t>
            </a:r>
            <a:r>
              <a:rPr kumimoji="0" sz="1800" b="0" i="0" u="none" strike="noStrike" kern="1200" cap="none" spc="-5" normalizeH="0" baseline="0" noProof="0" dirty="0">
                <a:ln>
                  <a:noFill/>
                </a:ln>
                <a:solidFill>
                  <a:srgbClr val="FFFFFF"/>
                </a:solidFill>
                <a:effectLst/>
                <a:uLnTx/>
                <a:uFillTx/>
                <a:latin typeface="Carlito"/>
                <a:ea typeface="+mn-ea"/>
                <a:cs typeface="Carlito"/>
              </a:rPr>
              <a:t>(with</a:t>
            </a:r>
            <a:r>
              <a:rPr kumimoji="0" sz="1800" b="0" i="0" u="none" strike="noStrike" kern="1200" cap="none" spc="-15" normalizeH="0" baseline="0" noProof="0" dirty="0">
                <a:ln>
                  <a:noFill/>
                </a:ln>
                <a:solidFill>
                  <a:srgbClr val="FFFFFF"/>
                </a:solidFill>
                <a:effectLst/>
                <a:uLnTx/>
                <a:uFillTx/>
                <a:latin typeface="Carlito"/>
                <a:ea typeface="+mn-ea"/>
                <a:cs typeface="Carlito"/>
              </a:rPr>
              <a:t> </a:t>
            </a:r>
            <a:r>
              <a:rPr kumimoji="0" sz="1800" b="0" i="0" u="none" strike="noStrike" kern="1200" cap="none" spc="-5" normalizeH="0" baseline="0" noProof="0" dirty="0">
                <a:ln>
                  <a:noFill/>
                </a:ln>
                <a:solidFill>
                  <a:srgbClr val="FFFFFF"/>
                </a:solidFill>
                <a:effectLst/>
                <a:uLnTx/>
                <a:uFillTx/>
                <a:latin typeface="Carlito"/>
                <a:ea typeface="+mn-ea"/>
                <a:cs typeface="Carlito"/>
              </a:rPr>
              <a:t>CDS)</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76" name="object 76"/>
          <p:cNvGrpSpPr/>
          <p:nvPr/>
        </p:nvGrpSpPr>
        <p:grpSpPr>
          <a:xfrm>
            <a:off x="6286246" y="3631438"/>
            <a:ext cx="2666365" cy="913765"/>
            <a:chOff x="6286246" y="3631438"/>
            <a:chExt cx="2666365" cy="913765"/>
          </a:xfrm>
        </p:grpSpPr>
        <p:sp>
          <p:nvSpPr>
            <p:cNvPr id="77" name="object 77"/>
            <p:cNvSpPr/>
            <p:nvPr/>
          </p:nvSpPr>
          <p:spPr>
            <a:xfrm>
              <a:off x="6292596" y="3637788"/>
              <a:ext cx="2653665" cy="901065"/>
            </a:xfrm>
            <a:custGeom>
              <a:avLst/>
              <a:gdLst/>
              <a:ahLst/>
              <a:cxnLst/>
              <a:rect l="l" t="t" r="r" b="b"/>
              <a:pathLst>
                <a:path w="2653665" h="901064">
                  <a:moveTo>
                    <a:pt x="2653283" y="0"/>
                  </a:moveTo>
                  <a:lnTo>
                    <a:pt x="0" y="0"/>
                  </a:lnTo>
                  <a:lnTo>
                    <a:pt x="0" y="900684"/>
                  </a:lnTo>
                  <a:lnTo>
                    <a:pt x="2653283" y="900684"/>
                  </a:lnTo>
                  <a:lnTo>
                    <a:pt x="2653283"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object 78"/>
            <p:cNvSpPr/>
            <p:nvPr/>
          </p:nvSpPr>
          <p:spPr>
            <a:xfrm>
              <a:off x="6292596" y="3637788"/>
              <a:ext cx="2653665" cy="901065"/>
            </a:xfrm>
            <a:custGeom>
              <a:avLst/>
              <a:gdLst/>
              <a:ahLst/>
              <a:cxnLst/>
              <a:rect l="l" t="t" r="r" b="b"/>
              <a:pathLst>
                <a:path w="2653665" h="901064">
                  <a:moveTo>
                    <a:pt x="0" y="900684"/>
                  </a:moveTo>
                  <a:lnTo>
                    <a:pt x="2653283" y="900684"/>
                  </a:lnTo>
                  <a:lnTo>
                    <a:pt x="2653283" y="0"/>
                  </a:lnTo>
                  <a:lnTo>
                    <a:pt x="0" y="0"/>
                  </a:lnTo>
                  <a:lnTo>
                    <a:pt x="0" y="900684"/>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9" name="object 79"/>
          <p:cNvSpPr txBox="1"/>
          <p:nvPr/>
        </p:nvSpPr>
        <p:spPr>
          <a:xfrm>
            <a:off x="6372605" y="3639692"/>
            <a:ext cx="1859914" cy="88011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0000"/>
                </a:solidFill>
                <a:effectLst/>
                <a:uLnTx/>
                <a:uFillTx/>
                <a:latin typeface="Carlito"/>
                <a:ea typeface="+mn-ea"/>
                <a:cs typeface="Carlito"/>
              </a:rPr>
              <a:t>Managed </a:t>
            </a:r>
            <a:r>
              <a:rPr kumimoji="0" sz="1200" b="0" i="0" u="none" strike="noStrike" kern="1200" cap="none" spc="0" normalizeH="0" baseline="0" noProof="0" dirty="0">
                <a:ln>
                  <a:noFill/>
                </a:ln>
                <a:solidFill>
                  <a:srgbClr val="FF0000"/>
                </a:solidFill>
                <a:effectLst/>
                <a:uLnTx/>
                <a:uFillTx/>
                <a:latin typeface="Carlito"/>
                <a:ea typeface="+mn-ea"/>
                <a:cs typeface="Carlito"/>
              </a:rPr>
              <a:t>by </a:t>
            </a:r>
            <a:r>
              <a:rPr kumimoji="0" sz="1200" b="0" i="0" u="none" strike="noStrike" kern="1200" cap="none" spc="-5" normalizeH="0" baseline="0" noProof="0" dirty="0">
                <a:ln>
                  <a:noFill/>
                </a:ln>
                <a:solidFill>
                  <a:srgbClr val="FF0000"/>
                </a:solidFill>
                <a:effectLst/>
                <a:uLnTx/>
                <a:uFillTx/>
                <a:latin typeface="Carlito"/>
                <a:ea typeface="+mn-ea"/>
                <a:cs typeface="Carlito"/>
              </a:rPr>
              <a:t>CDS (AD</a:t>
            </a:r>
            <a:r>
              <a:rPr kumimoji="0" sz="1200" b="0" i="0" u="none" strike="noStrike" kern="1200" cap="none" spc="-90" normalizeH="0" baseline="0" noProof="0" dirty="0">
                <a:ln>
                  <a:noFill/>
                </a:ln>
                <a:solidFill>
                  <a:srgbClr val="FF0000"/>
                </a:solidFill>
                <a:effectLst/>
                <a:uLnTx/>
                <a:uFillTx/>
                <a:latin typeface="Carlito"/>
                <a:ea typeface="+mn-ea"/>
                <a:cs typeface="Carlito"/>
              </a:rPr>
              <a:t> </a:t>
            </a:r>
            <a:r>
              <a:rPr kumimoji="0" sz="1200" b="0" i="0" u="none" strike="noStrike" kern="1200" cap="none" spc="-5" normalizeH="0" baseline="0" noProof="0" dirty="0">
                <a:ln>
                  <a:noFill/>
                </a:ln>
                <a:solidFill>
                  <a:srgbClr val="FF0000"/>
                </a:solidFill>
                <a:effectLst/>
                <a:uLnTx/>
                <a:uFillTx/>
                <a:latin typeface="Carlito"/>
                <a:ea typeface="+mn-ea"/>
                <a:cs typeface="Carlito"/>
              </a:rPr>
              <a:t>Groups)  </a:t>
            </a:r>
            <a:r>
              <a:rPr kumimoji="0" sz="1100" b="0" i="0" u="none" strike="noStrike" kern="1200" cap="none" spc="0"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5" normalizeH="0" baseline="0" noProof="0" dirty="0">
                <a:ln>
                  <a:noFill/>
                </a:ln>
                <a:solidFill>
                  <a:srgbClr val="FFFFFF"/>
                </a:solidFill>
                <a:effectLst/>
                <a:uLnTx/>
                <a:uFillTx/>
                <a:latin typeface="Carlito"/>
                <a:ea typeface="+mn-ea"/>
                <a:cs typeface="Carlito"/>
              </a:rPr>
              <a:t>Admin: </a:t>
            </a:r>
            <a:r>
              <a:rPr kumimoji="0" sz="1100" b="0" i="0" u="none" strike="noStrike" kern="1200" cap="none" spc="0" normalizeH="0" baseline="0" noProof="0" dirty="0">
                <a:ln>
                  <a:noFill/>
                </a:ln>
                <a:solidFill>
                  <a:srgbClr val="FFFFFF"/>
                </a:solidFill>
                <a:effectLst/>
                <a:uLnTx/>
                <a:uFillTx/>
                <a:latin typeface="Carlito"/>
                <a:ea typeface="+mn-ea"/>
                <a:cs typeface="Carlito"/>
              </a:rPr>
              <a:t>Creator  </a:t>
            </a:r>
            <a:r>
              <a:rPr kumimoji="0" sz="1100" b="0" i="0" u="none" strike="noStrike" kern="1200" cap="none" spc="-5" normalizeH="0" baseline="0" noProof="0" dirty="0">
                <a:ln>
                  <a:noFill/>
                </a:ln>
                <a:solidFill>
                  <a:srgbClr val="FFFFFF"/>
                </a:solidFill>
                <a:effectLst/>
                <a:uLnTx/>
                <a:uFillTx/>
                <a:latin typeface="Carlito"/>
                <a:ea typeface="+mn-ea"/>
                <a:cs typeface="Carlito"/>
              </a:rPr>
              <a:t>Environment </a:t>
            </a:r>
            <a:r>
              <a:rPr kumimoji="0" sz="1100" b="0" i="0" u="none" strike="noStrike" kern="1200" cap="none" spc="0" normalizeH="0" baseline="0" noProof="0" dirty="0">
                <a:ln>
                  <a:noFill/>
                </a:ln>
                <a:solidFill>
                  <a:srgbClr val="FFFFFF"/>
                </a:solidFill>
                <a:effectLst/>
                <a:uLnTx/>
                <a:uFillTx/>
                <a:latin typeface="Carlito"/>
                <a:ea typeface="+mn-ea"/>
                <a:cs typeface="Carlito"/>
              </a:rPr>
              <a:t>Makers: None  </a:t>
            </a:r>
            <a:r>
              <a:rPr kumimoji="0" sz="1100" b="0" i="0" u="none" strike="noStrike" kern="1200" cap="none" spc="-5" normalizeH="0" baseline="0" noProof="0" dirty="0">
                <a:ln>
                  <a:noFill/>
                </a:ln>
                <a:solidFill>
                  <a:srgbClr val="FFFFFF"/>
                </a:solidFill>
                <a:effectLst/>
                <a:uLnTx/>
                <a:uFillTx/>
                <a:latin typeface="Carlito"/>
                <a:ea typeface="+mn-ea"/>
                <a:cs typeface="Carlito"/>
              </a:rPr>
              <a:t>System Customizer:</a:t>
            </a:r>
            <a:r>
              <a:rPr kumimoji="0" sz="1100" b="0" i="0" u="none" strike="noStrike" kern="1200" cap="none" spc="-6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CDS User:</a:t>
            </a:r>
            <a:r>
              <a:rPr kumimoji="0" sz="1100" b="0" i="0" u="none" strike="noStrike" kern="1200" cap="none" spc="-40" normalizeH="0" baseline="0" noProof="0" dirty="0">
                <a:ln>
                  <a:noFill/>
                </a:ln>
                <a:solidFill>
                  <a:srgbClr val="FFFFFF"/>
                </a:solidFill>
                <a:effectLst/>
                <a:uLnTx/>
                <a:uFillTx/>
                <a:latin typeface="Carlito"/>
                <a:ea typeface="+mn-ea"/>
                <a:cs typeface="Carlito"/>
              </a:rPr>
              <a:t> </a:t>
            </a:r>
            <a:r>
              <a:rPr kumimoji="0" sz="1100" b="0" i="0" u="none" strike="noStrike" kern="1200" cap="none" spc="0" normalizeH="0" baseline="0" noProof="0" dirty="0">
                <a:ln>
                  <a:noFill/>
                </a:ln>
                <a:solidFill>
                  <a:srgbClr val="FFFFFF"/>
                </a:solidFill>
                <a:effectLst/>
                <a:uLnTx/>
                <a:uFillTx/>
                <a:latin typeface="Carlito"/>
                <a:ea typeface="+mn-ea"/>
                <a:cs typeface="Carlito"/>
              </a:rPr>
              <a:t>None</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0" name="object 80"/>
          <p:cNvGrpSpPr/>
          <p:nvPr/>
        </p:nvGrpSpPr>
        <p:grpSpPr>
          <a:xfrm>
            <a:off x="2146045" y="2808477"/>
            <a:ext cx="5217160" cy="640080"/>
            <a:chOff x="2146045" y="2808477"/>
            <a:chExt cx="5217160" cy="640080"/>
          </a:xfrm>
        </p:grpSpPr>
        <p:sp>
          <p:nvSpPr>
            <p:cNvPr id="81" name="object 81"/>
            <p:cNvSpPr/>
            <p:nvPr/>
          </p:nvSpPr>
          <p:spPr>
            <a:xfrm>
              <a:off x="2146045" y="2965957"/>
              <a:ext cx="489584" cy="482600"/>
            </a:xfrm>
            <a:custGeom>
              <a:avLst/>
              <a:gdLst/>
              <a:ahLst/>
              <a:cxnLst/>
              <a:rect l="l" t="t" r="r" b="b"/>
              <a:pathLst>
                <a:path w="489585" h="482600">
                  <a:moveTo>
                    <a:pt x="508" y="428116"/>
                  </a:moveTo>
                  <a:lnTo>
                    <a:pt x="0" y="482091"/>
                  </a:lnTo>
                  <a:lnTo>
                    <a:pt x="53848" y="482472"/>
                  </a:lnTo>
                  <a:lnTo>
                    <a:pt x="54061" y="459866"/>
                  </a:lnTo>
                  <a:lnTo>
                    <a:pt x="31623" y="459866"/>
                  </a:lnTo>
                  <a:lnTo>
                    <a:pt x="22733" y="450850"/>
                  </a:lnTo>
                  <a:lnTo>
                    <a:pt x="45360" y="428540"/>
                  </a:lnTo>
                  <a:lnTo>
                    <a:pt x="508" y="428116"/>
                  </a:lnTo>
                  <a:close/>
                </a:path>
                <a:path w="489585" h="482600">
                  <a:moveTo>
                    <a:pt x="45360" y="428540"/>
                  </a:moveTo>
                  <a:lnTo>
                    <a:pt x="22733" y="450850"/>
                  </a:lnTo>
                  <a:lnTo>
                    <a:pt x="31623" y="459866"/>
                  </a:lnTo>
                  <a:lnTo>
                    <a:pt x="54271" y="437535"/>
                  </a:lnTo>
                  <a:lnTo>
                    <a:pt x="54356" y="428625"/>
                  </a:lnTo>
                  <a:lnTo>
                    <a:pt x="45360" y="428540"/>
                  </a:lnTo>
                  <a:close/>
                </a:path>
                <a:path w="489585" h="482600">
                  <a:moveTo>
                    <a:pt x="54271" y="437535"/>
                  </a:moveTo>
                  <a:lnTo>
                    <a:pt x="31623" y="459866"/>
                  </a:lnTo>
                  <a:lnTo>
                    <a:pt x="54061" y="459866"/>
                  </a:lnTo>
                  <a:lnTo>
                    <a:pt x="54271" y="437535"/>
                  </a:lnTo>
                  <a:close/>
                </a:path>
                <a:path w="489585" h="482600">
                  <a:moveTo>
                    <a:pt x="49911" y="424052"/>
                  </a:moveTo>
                  <a:lnTo>
                    <a:pt x="45360" y="428540"/>
                  </a:lnTo>
                  <a:lnTo>
                    <a:pt x="54356" y="428625"/>
                  </a:lnTo>
                  <a:lnTo>
                    <a:pt x="54271" y="437535"/>
                  </a:lnTo>
                  <a:lnTo>
                    <a:pt x="58801" y="433069"/>
                  </a:lnTo>
                  <a:lnTo>
                    <a:pt x="49911" y="424052"/>
                  </a:lnTo>
                  <a:close/>
                </a:path>
                <a:path w="489585" h="482600">
                  <a:moveTo>
                    <a:pt x="86106" y="388492"/>
                  </a:moveTo>
                  <a:lnTo>
                    <a:pt x="58928" y="415163"/>
                  </a:lnTo>
                  <a:lnTo>
                    <a:pt x="67818" y="424179"/>
                  </a:lnTo>
                  <a:lnTo>
                    <a:pt x="94996" y="397509"/>
                  </a:lnTo>
                  <a:lnTo>
                    <a:pt x="86106" y="388492"/>
                  </a:lnTo>
                  <a:close/>
                </a:path>
                <a:path w="489585" h="482600">
                  <a:moveTo>
                    <a:pt x="122301" y="352805"/>
                  </a:moveTo>
                  <a:lnTo>
                    <a:pt x="95123" y="379475"/>
                  </a:lnTo>
                  <a:lnTo>
                    <a:pt x="104012" y="388619"/>
                  </a:lnTo>
                  <a:lnTo>
                    <a:pt x="131191" y="361822"/>
                  </a:lnTo>
                  <a:lnTo>
                    <a:pt x="122301" y="352805"/>
                  </a:lnTo>
                  <a:close/>
                </a:path>
                <a:path w="489585" h="482600">
                  <a:moveTo>
                    <a:pt x="158496" y="317118"/>
                  </a:moveTo>
                  <a:lnTo>
                    <a:pt x="131318" y="343915"/>
                  </a:lnTo>
                  <a:lnTo>
                    <a:pt x="140208" y="352932"/>
                  </a:lnTo>
                  <a:lnTo>
                    <a:pt x="167386" y="326263"/>
                  </a:lnTo>
                  <a:lnTo>
                    <a:pt x="158496" y="317118"/>
                  </a:lnTo>
                  <a:close/>
                </a:path>
                <a:path w="489585" h="482600">
                  <a:moveTo>
                    <a:pt x="194691" y="281558"/>
                  </a:moveTo>
                  <a:lnTo>
                    <a:pt x="167512" y="308228"/>
                  </a:lnTo>
                  <a:lnTo>
                    <a:pt x="176403" y="317245"/>
                  </a:lnTo>
                  <a:lnTo>
                    <a:pt x="203581" y="290575"/>
                  </a:lnTo>
                  <a:lnTo>
                    <a:pt x="194691" y="281558"/>
                  </a:lnTo>
                  <a:close/>
                </a:path>
                <a:path w="489585" h="482600">
                  <a:moveTo>
                    <a:pt x="230886" y="245871"/>
                  </a:moveTo>
                  <a:lnTo>
                    <a:pt x="203708" y="272668"/>
                  </a:lnTo>
                  <a:lnTo>
                    <a:pt x="212598" y="281686"/>
                  </a:lnTo>
                  <a:lnTo>
                    <a:pt x="239776" y="254888"/>
                  </a:lnTo>
                  <a:lnTo>
                    <a:pt x="230886" y="245871"/>
                  </a:lnTo>
                  <a:close/>
                </a:path>
                <a:path w="489585" h="482600">
                  <a:moveTo>
                    <a:pt x="267081" y="210312"/>
                  </a:moveTo>
                  <a:lnTo>
                    <a:pt x="239903" y="236981"/>
                  </a:lnTo>
                  <a:lnTo>
                    <a:pt x="248793" y="245999"/>
                  </a:lnTo>
                  <a:lnTo>
                    <a:pt x="275971" y="219328"/>
                  </a:lnTo>
                  <a:lnTo>
                    <a:pt x="267081" y="210312"/>
                  </a:lnTo>
                  <a:close/>
                </a:path>
                <a:path w="489585" h="482600">
                  <a:moveTo>
                    <a:pt x="303276" y="174625"/>
                  </a:moveTo>
                  <a:lnTo>
                    <a:pt x="276098" y="201294"/>
                  </a:lnTo>
                  <a:lnTo>
                    <a:pt x="284988" y="210438"/>
                  </a:lnTo>
                  <a:lnTo>
                    <a:pt x="312166" y="183641"/>
                  </a:lnTo>
                  <a:lnTo>
                    <a:pt x="303276" y="174625"/>
                  </a:lnTo>
                  <a:close/>
                </a:path>
                <a:path w="489585" h="482600">
                  <a:moveTo>
                    <a:pt x="339471" y="138937"/>
                  </a:moveTo>
                  <a:lnTo>
                    <a:pt x="312293" y="165734"/>
                  </a:lnTo>
                  <a:lnTo>
                    <a:pt x="321310" y="174751"/>
                  </a:lnTo>
                  <a:lnTo>
                    <a:pt x="348361" y="148081"/>
                  </a:lnTo>
                  <a:lnTo>
                    <a:pt x="339471" y="138937"/>
                  </a:lnTo>
                  <a:close/>
                </a:path>
                <a:path w="489585" h="482600">
                  <a:moveTo>
                    <a:pt x="375666" y="103377"/>
                  </a:moveTo>
                  <a:lnTo>
                    <a:pt x="348488" y="130047"/>
                  </a:lnTo>
                  <a:lnTo>
                    <a:pt x="357505" y="139064"/>
                  </a:lnTo>
                  <a:lnTo>
                    <a:pt x="384556" y="112394"/>
                  </a:lnTo>
                  <a:lnTo>
                    <a:pt x="375666" y="103377"/>
                  </a:lnTo>
                  <a:close/>
                </a:path>
                <a:path w="489585" h="482600">
                  <a:moveTo>
                    <a:pt x="411861" y="67690"/>
                  </a:moveTo>
                  <a:lnTo>
                    <a:pt x="384810" y="94487"/>
                  </a:lnTo>
                  <a:lnTo>
                    <a:pt x="393700" y="103504"/>
                  </a:lnTo>
                  <a:lnTo>
                    <a:pt x="420751" y="76707"/>
                  </a:lnTo>
                  <a:lnTo>
                    <a:pt x="411861" y="67690"/>
                  </a:lnTo>
                  <a:close/>
                </a:path>
                <a:path w="489585" h="482600">
                  <a:moveTo>
                    <a:pt x="435037" y="44965"/>
                  </a:moveTo>
                  <a:lnTo>
                    <a:pt x="421005" y="58800"/>
                  </a:lnTo>
                  <a:lnTo>
                    <a:pt x="429895" y="67817"/>
                  </a:lnTo>
                  <a:lnTo>
                    <a:pt x="444043" y="53933"/>
                  </a:lnTo>
                  <a:lnTo>
                    <a:pt x="434975" y="53847"/>
                  </a:lnTo>
                  <a:lnTo>
                    <a:pt x="435037" y="44965"/>
                  </a:lnTo>
                  <a:close/>
                </a:path>
                <a:path w="489585" h="482600">
                  <a:moveTo>
                    <a:pt x="465966" y="32130"/>
                  </a:moveTo>
                  <a:lnTo>
                    <a:pt x="448056" y="32130"/>
                  </a:lnTo>
                  <a:lnTo>
                    <a:pt x="457073" y="41147"/>
                  </a:lnTo>
                  <a:lnTo>
                    <a:pt x="444043" y="53933"/>
                  </a:lnTo>
                  <a:lnTo>
                    <a:pt x="488823" y="54355"/>
                  </a:lnTo>
                  <a:lnTo>
                    <a:pt x="489031" y="32257"/>
                  </a:lnTo>
                  <a:lnTo>
                    <a:pt x="466090" y="32257"/>
                  </a:lnTo>
                  <a:close/>
                </a:path>
                <a:path w="489585" h="482600">
                  <a:moveTo>
                    <a:pt x="448056" y="32130"/>
                  </a:moveTo>
                  <a:lnTo>
                    <a:pt x="435037" y="44965"/>
                  </a:lnTo>
                  <a:lnTo>
                    <a:pt x="434975" y="53847"/>
                  </a:lnTo>
                  <a:lnTo>
                    <a:pt x="444043" y="53933"/>
                  </a:lnTo>
                  <a:lnTo>
                    <a:pt x="457073" y="41147"/>
                  </a:lnTo>
                  <a:lnTo>
                    <a:pt x="448056" y="32130"/>
                  </a:lnTo>
                  <a:close/>
                </a:path>
                <a:path w="489585" h="482600">
                  <a:moveTo>
                    <a:pt x="435356" y="0"/>
                  </a:moveTo>
                  <a:lnTo>
                    <a:pt x="435037" y="44965"/>
                  </a:lnTo>
                  <a:lnTo>
                    <a:pt x="448056" y="32130"/>
                  </a:lnTo>
                  <a:lnTo>
                    <a:pt x="465966" y="32130"/>
                  </a:lnTo>
                  <a:lnTo>
                    <a:pt x="457200" y="23113"/>
                  </a:lnTo>
                  <a:lnTo>
                    <a:pt x="457708" y="22605"/>
                  </a:lnTo>
                  <a:lnTo>
                    <a:pt x="489122" y="22605"/>
                  </a:lnTo>
                  <a:lnTo>
                    <a:pt x="489331" y="507"/>
                  </a:lnTo>
                  <a:lnTo>
                    <a:pt x="435356" y="0"/>
                  </a:lnTo>
                  <a:close/>
                </a:path>
                <a:path w="489585" h="482600">
                  <a:moveTo>
                    <a:pt x="457708" y="22605"/>
                  </a:moveTo>
                  <a:lnTo>
                    <a:pt x="457200" y="23113"/>
                  </a:lnTo>
                  <a:lnTo>
                    <a:pt x="466090" y="32257"/>
                  </a:lnTo>
                  <a:lnTo>
                    <a:pt x="466598" y="31750"/>
                  </a:lnTo>
                  <a:lnTo>
                    <a:pt x="457708" y="22605"/>
                  </a:lnTo>
                  <a:close/>
                </a:path>
                <a:path w="489585" h="482600">
                  <a:moveTo>
                    <a:pt x="489122" y="22605"/>
                  </a:moveTo>
                  <a:lnTo>
                    <a:pt x="457708" y="22605"/>
                  </a:lnTo>
                  <a:lnTo>
                    <a:pt x="466598" y="31750"/>
                  </a:lnTo>
                  <a:lnTo>
                    <a:pt x="466090" y="32257"/>
                  </a:lnTo>
                  <a:lnTo>
                    <a:pt x="489031" y="32257"/>
                  </a:lnTo>
                  <a:lnTo>
                    <a:pt x="489122" y="226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bject 82"/>
            <p:cNvSpPr/>
            <p:nvPr/>
          </p:nvSpPr>
          <p:spPr>
            <a:xfrm>
              <a:off x="6292595" y="2814827"/>
              <a:ext cx="1064260" cy="332740"/>
            </a:xfrm>
            <a:custGeom>
              <a:avLst/>
              <a:gdLst/>
              <a:ahLst/>
              <a:cxnLst/>
              <a:rect l="l" t="t" r="r" b="b"/>
              <a:pathLst>
                <a:path w="1064259" h="332739">
                  <a:moveTo>
                    <a:pt x="1063752" y="0"/>
                  </a:moveTo>
                  <a:lnTo>
                    <a:pt x="0" y="0"/>
                  </a:lnTo>
                  <a:lnTo>
                    <a:pt x="0" y="332232"/>
                  </a:lnTo>
                  <a:lnTo>
                    <a:pt x="1063752" y="332232"/>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bject 83"/>
            <p:cNvSpPr/>
            <p:nvPr/>
          </p:nvSpPr>
          <p:spPr>
            <a:xfrm>
              <a:off x="6292595" y="2814827"/>
              <a:ext cx="1064260" cy="332740"/>
            </a:xfrm>
            <a:custGeom>
              <a:avLst/>
              <a:gdLst/>
              <a:ahLst/>
              <a:cxnLst/>
              <a:rect l="l" t="t" r="r" b="b"/>
              <a:pathLst>
                <a:path w="1064259" h="332739">
                  <a:moveTo>
                    <a:pt x="0" y="332232"/>
                  </a:moveTo>
                  <a:lnTo>
                    <a:pt x="1063752" y="332232"/>
                  </a:lnTo>
                  <a:lnTo>
                    <a:pt x="1063752" y="0"/>
                  </a:lnTo>
                  <a:lnTo>
                    <a:pt x="0" y="0"/>
                  </a:lnTo>
                  <a:lnTo>
                    <a:pt x="0" y="332232"/>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4" name="object 84"/>
          <p:cNvSpPr txBox="1"/>
          <p:nvPr/>
        </p:nvSpPr>
        <p:spPr>
          <a:xfrm>
            <a:off x="6424929" y="2868548"/>
            <a:ext cx="8001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0" normalizeH="0" baseline="0" noProof="0" dirty="0">
                <a:ln>
                  <a:noFill/>
                </a:ln>
                <a:solidFill>
                  <a:srgbClr val="FFFFFF"/>
                </a:solidFill>
                <a:effectLst/>
                <a:uLnTx/>
                <a:uFillTx/>
                <a:latin typeface="Carlito"/>
                <a:ea typeface="+mn-ea"/>
                <a:cs typeface="Carlito"/>
              </a:rPr>
              <a:t>Canvas</a:t>
            </a:r>
            <a:r>
              <a:rPr kumimoji="0" sz="1200" b="0" i="0" u="none" strike="noStrike" kern="1200" cap="none" spc="-65" normalizeH="0" baseline="0" noProof="0" dirty="0">
                <a:ln>
                  <a:noFill/>
                </a:ln>
                <a:solidFill>
                  <a:srgbClr val="FFFFFF"/>
                </a:solidFill>
                <a:effectLst/>
                <a:uLnTx/>
                <a:uFillTx/>
                <a:latin typeface="Carlito"/>
                <a:ea typeface="+mn-ea"/>
                <a:cs typeface="Carlito"/>
              </a:rPr>
              <a:t> </a:t>
            </a:r>
            <a:r>
              <a:rPr kumimoji="0" sz="1200" b="0" i="0" u="none" strike="noStrike" kern="1200" cap="none" spc="0" normalizeH="0" baseline="0" noProof="0" dirty="0">
                <a:ln>
                  <a:noFill/>
                </a:ln>
                <a:solidFill>
                  <a:srgbClr val="FFFFFF"/>
                </a:solidFill>
                <a:effectLst/>
                <a:uLnTx/>
                <a:uFillTx/>
                <a:latin typeface="Carlito"/>
                <a:ea typeface="+mn-ea"/>
                <a:cs typeface="Carlito"/>
              </a:rPr>
              <a:t>Apps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5" name="object 85"/>
          <p:cNvGrpSpPr/>
          <p:nvPr/>
        </p:nvGrpSpPr>
        <p:grpSpPr>
          <a:xfrm>
            <a:off x="6280150" y="3223005"/>
            <a:ext cx="1076960" cy="343535"/>
            <a:chOff x="6280150" y="3223005"/>
            <a:chExt cx="1076960" cy="343535"/>
          </a:xfrm>
        </p:grpSpPr>
        <p:sp>
          <p:nvSpPr>
            <p:cNvPr id="86" name="object 86"/>
            <p:cNvSpPr/>
            <p:nvPr/>
          </p:nvSpPr>
          <p:spPr>
            <a:xfrm>
              <a:off x="6286500" y="3229355"/>
              <a:ext cx="1064260" cy="330835"/>
            </a:xfrm>
            <a:custGeom>
              <a:avLst/>
              <a:gdLst/>
              <a:ahLst/>
              <a:cxnLst/>
              <a:rect l="l" t="t" r="r" b="b"/>
              <a:pathLst>
                <a:path w="1064259" h="330835">
                  <a:moveTo>
                    <a:pt x="1063752" y="0"/>
                  </a:moveTo>
                  <a:lnTo>
                    <a:pt x="0" y="0"/>
                  </a:lnTo>
                  <a:lnTo>
                    <a:pt x="0" y="330708"/>
                  </a:lnTo>
                  <a:lnTo>
                    <a:pt x="1063752" y="330708"/>
                  </a:lnTo>
                  <a:lnTo>
                    <a:pt x="1063752"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object 87"/>
            <p:cNvSpPr/>
            <p:nvPr/>
          </p:nvSpPr>
          <p:spPr>
            <a:xfrm>
              <a:off x="6286500" y="3229355"/>
              <a:ext cx="1064260" cy="330835"/>
            </a:xfrm>
            <a:custGeom>
              <a:avLst/>
              <a:gdLst/>
              <a:ahLst/>
              <a:cxnLst/>
              <a:rect l="l" t="t" r="r" b="b"/>
              <a:pathLst>
                <a:path w="1064259" h="330835">
                  <a:moveTo>
                    <a:pt x="0" y="330708"/>
                  </a:moveTo>
                  <a:lnTo>
                    <a:pt x="1063752" y="330708"/>
                  </a:lnTo>
                  <a:lnTo>
                    <a:pt x="1063752"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8" name="object 88"/>
          <p:cNvSpPr txBox="1"/>
          <p:nvPr/>
        </p:nvSpPr>
        <p:spPr>
          <a:xfrm>
            <a:off x="6630161" y="3282188"/>
            <a:ext cx="377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Fl</a:t>
            </a:r>
            <a:r>
              <a:rPr kumimoji="0" sz="1200" b="0" i="0" u="none" strike="noStrike" kern="1200" cap="none" spc="0" normalizeH="0" baseline="0" noProof="0" dirty="0">
                <a:ln>
                  <a:noFill/>
                </a:ln>
                <a:solidFill>
                  <a:srgbClr val="FFFFFF"/>
                </a:solidFill>
                <a:effectLst/>
                <a:uLnTx/>
                <a:uFillTx/>
                <a:latin typeface="Carlito"/>
                <a:ea typeface="+mn-ea"/>
                <a:cs typeface="Carlito"/>
              </a:rPr>
              <a:t>o</a:t>
            </a:r>
            <a:r>
              <a:rPr kumimoji="0" sz="1200" b="0" i="0" u="none" strike="noStrike" kern="1200" cap="none" spc="-20" normalizeH="0" baseline="0" noProof="0" dirty="0">
                <a:ln>
                  <a:noFill/>
                </a:ln>
                <a:solidFill>
                  <a:srgbClr val="FFFFFF"/>
                </a:solidFill>
                <a:effectLst/>
                <a:uLnTx/>
                <a:uFillTx/>
                <a:latin typeface="Carlito"/>
                <a:ea typeface="+mn-ea"/>
                <a:cs typeface="Carlito"/>
              </a:rPr>
              <a:t>w</a:t>
            </a:r>
            <a:r>
              <a:rPr kumimoji="0" sz="1200" b="0" i="0" u="none" strike="noStrike" kern="1200" cap="none" spc="0" normalizeH="0" baseline="0" noProof="0" dirty="0">
                <a:ln>
                  <a:noFill/>
                </a:ln>
                <a:solidFill>
                  <a:srgbClr val="FFFFFF"/>
                </a:solidFill>
                <a:effectLst/>
                <a:uLnTx/>
                <a:uFillTx/>
                <a:latin typeface="Carlito"/>
                <a:ea typeface="+mn-ea"/>
                <a:cs typeface="Carlito"/>
              </a:rPr>
              <a:t>s</a:t>
            </a:r>
            <a:endParaRPr kumimoji="0" sz="12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89" name="object 89"/>
          <p:cNvGrpSpPr/>
          <p:nvPr/>
        </p:nvGrpSpPr>
        <p:grpSpPr>
          <a:xfrm>
            <a:off x="7433818" y="2816098"/>
            <a:ext cx="1500505" cy="343535"/>
            <a:chOff x="7433818" y="2816098"/>
            <a:chExt cx="1500505" cy="343535"/>
          </a:xfrm>
        </p:grpSpPr>
        <p:sp>
          <p:nvSpPr>
            <p:cNvPr id="90" name="object 90"/>
            <p:cNvSpPr/>
            <p:nvPr/>
          </p:nvSpPr>
          <p:spPr>
            <a:xfrm>
              <a:off x="7440168" y="2822448"/>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91"/>
            <p:cNvSpPr/>
            <p:nvPr/>
          </p:nvSpPr>
          <p:spPr>
            <a:xfrm>
              <a:off x="7440168" y="2822448"/>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2" name="object 92"/>
          <p:cNvSpPr txBox="1"/>
          <p:nvPr/>
        </p:nvSpPr>
        <p:spPr>
          <a:xfrm>
            <a:off x="7628890" y="2883154"/>
            <a:ext cx="111061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Model Driven</a:t>
            </a:r>
            <a:r>
              <a:rPr kumimoji="0" sz="1100" b="0" i="0" u="none" strike="noStrike" kern="1200" cap="none" spc="-105" normalizeH="0" baseline="0" noProof="0" dirty="0">
                <a:ln>
                  <a:noFill/>
                </a:ln>
                <a:solidFill>
                  <a:srgbClr val="FFFFFF"/>
                </a:solidFill>
                <a:effectLst/>
                <a:uLnTx/>
                <a:uFillTx/>
                <a:latin typeface="Carlito"/>
                <a:ea typeface="+mn-ea"/>
                <a:cs typeface="Carlito"/>
              </a:rPr>
              <a:t> </a:t>
            </a:r>
            <a:r>
              <a:rPr kumimoji="0" sz="1100" b="0" i="0" u="none" strike="noStrike" kern="1200" cap="none" spc="-5" normalizeH="0" baseline="0" noProof="0" dirty="0">
                <a:ln>
                  <a:noFill/>
                </a:ln>
                <a:solidFill>
                  <a:srgbClr val="FFFFFF"/>
                </a:solidFill>
                <a:effectLst/>
                <a:uLnTx/>
                <a:uFillTx/>
                <a:latin typeface="Carlito"/>
                <a:ea typeface="+mn-ea"/>
                <a:cs typeface="Carlito"/>
              </a:rPr>
              <a:t>Apps</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3" name="object 93"/>
          <p:cNvGrpSpPr/>
          <p:nvPr/>
        </p:nvGrpSpPr>
        <p:grpSpPr>
          <a:xfrm>
            <a:off x="7433818" y="3221482"/>
            <a:ext cx="1500505" cy="343535"/>
            <a:chOff x="7433818" y="3221482"/>
            <a:chExt cx="1500505" cy="343535"/>
          </a:xfrm>
        </p:grpSpPr>
        <p:sp>
          <p:nvSpPr>
            <p:cNvPr id="94" name="object 94"/>
            <p:cNvSpPr/>
            <p:nvPr/>
          </p:nvSpPr>
          <p:spPr>
            <a:xfrm>
              <a:off x="7440168" y="3227832"/>
              <a:ext cx="1487805" cy="330835"/>
            </a:xfrm>
            <a:custGeom>
              <a:avLst/>
              <a:gdLst/>
              <a:ahLst/>
              <a:cxnLst/>
              <a:rect l="l" t="t" r="r" b="b"/>
              <a:pathLst>
                <a:path w="1487804" h="330835">
                  <a:moveTo>
                    <a:pt x="1487424" y="0"/>
                  </a:moveTo>
                  <a:lnTo>
                    <a:pt x="0" y="0"/>
                  </a:lnTo>
                  <a:lnTo>
                    <a:pt x="0" y="330708"/>
                  </a:lnTo>
                  <a:lnTo>
                    <a:pt x="1487424" y="330708"/>
                  </a:lnTo>
                  <a:lnTo>
                    <a:pt x="1487424" y="0"/>
                  </a:lnTo>
                  <a:close/>
                </a:path>
              </a:pathLst>
            </a:custGeom>
            <a:solidFill>
              <a:srgbClr val="C5DFB4">
                <a:alpha val="7999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object 95"/>
            <p:cNvSpPr/>
            <p:nvPr/>
          </p:nvSpPr>
          <p:spPr>
            <a:xfrm>
              <a:off x="7440168" y="3227832"/>
              <a:ext cx="1487805" cy="330835"/>
            </a:xfrm>
            <a:custGeom>
              <a:avLst/>
              <a:gdLst/>
              <a:ahLst/>
              <a:cxnLst/>
              <a:rect l="l" t="t" r="r" b="b"/>
              <a:pathLst>
                <a:path w="1487804" h="330835">
                  <a:moveTo>
                    <a:pt x="0" y="330708"/>
                  </a:moveTo>
                  <a:lnTo>
                    <a:pt x="1487424" y="330708"/>
                  </a:lnTo>
                  <a:lnTo>
                    <a:pt x="1487424" y="0"/>
                  </a:lnTo>
                  <a:lnTo>
                    <a:pt x="0" y="0"/>
                  </a:lnTo>
                  <a:lnTo>
                    <a:pt x="0" y="330708"/>
                  </a:lnTo>
                  <a:close/>
                </a:path>
              </a:pathLst>
            </a:custGeom>
            <a:ln w="12192">
              <a:solidFill>
                <a:srgbClr val="50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6" name="object 96"/>
          <p:cNvSpPr txBox="1"/>
          <p:nvPr/>
        </p:nvSpPr>
        <p:spPr>
          <a:xfrm>
            <a:off x="1164336" y="2409444"/>
            <a:ext cx="1015365" cy="332740"/>
          </a:xfrm>
          <a:prstGeom prst="rect">
            <a:avLst/>
          </a:prstGeom>
          <a:solidFill>
            <a:srgbClr val="F8CAAC">
              <a:alpha val="79998"/>
            </a:srgbClr>
          </a:solidFill>
          <a:ln w="12191">
            <a:solidFill>
              <a:srgbClr val="507D31"/>
            </a:solidFill>
          </a:ln>
        </p:spPr>
        <p:txBody>
          <a:bodyPr vert="horz" wrap="square" lIns="0" tIns="0" rIns="0" bIns="0" rtlCol="0">
            <a:spAutoFit/>
          </a:bodyPr>
          <a:lstStyle/>
          <a:p>
            <a:pPr marL="0" marR="0" lvl="0" indent="0" algn="ctr" defTabSz="914400" rtl="0" eaLnBrk="1" fontAlgn="auto" latinLnBrk="0" hangingPunct="1">
              <a:lnSpc>
                <a:spcPts val="124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Active</a:t>
            </a:r>
            <a:endParaRPr kumimoji="0" sz="1100" b="0" i="0" u="none" strike="noStrike" kern="1200" cap="none" spc="0" normalizeH="0" baseline="0" noProof="0">
              <a:ln>
                <a:noFill/>
              </a:ln>
              <a:solidFill>
                <a:prstClr val="black"/>
              </a:solidFill>
              <a:effectLst/>
              <a:uLnTx/>
              <a:uFillTx/>
              <a:latin typeface="Carlito"/>
              <a:ea typeface="+mn-ea"/>
              <a:cs typeface="Carlito"/>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Carlito"/>
                <a:ea typeface="+mn-ea"/>
                <a:cs typeface="Carlito"/>
              </a:rPr>
              <a:t>Directory</a:t>
            </a:r>
            <a:endParaRPr kumimoji="0" sz="11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97" name="object 97"/>
          <p:cNvGrpSpPr/>
          <p:nvPr/>
        </p:nvGrpSpPr>
        <p:grpSpPr>
          <a:xfrm>
            <a:off x="1026922" y="2758185"/>
            <a:ext cx="1239520" cy="1223010"/>
            <a:chOff x="1026922" y="2758185"/>
            <a:chExt cx="1239520" cy="1223010"/>
          </a:xfrm>
        </p:grpSpPr>
        <p:sp>
          <p:nvSpPr>
            <p:cNvPr id="98" name="object 98"/>
            <p:cNvSpPr/>
            <p:nvPr/>
          </p:nvSpPr>
          <p:spPr>
            <a:xfrm>
              <a:off x="1033272" y="2764535"/>
              <a:ext cx="1226820" cy="1210310"/>
            </a:xfrm>
            <a:custGeom>
              <a:avLst/>
              <a:gdLst/>
              <a:ahLst/>
              <a:cxnLst/>
              <a:rect l="l" t="t" r="r" b="b"/>
              <a:pathLst>
                <a:path w="1226820" h="1210310">
                  <a:moveTo>
                    <a:pt x="613410"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7"/>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10" y="1210056"/>
                  </a:lnTo>
                  <a:lnTo>
                    <a:pt x="661355" y="1208235"/>
                  </a:lnTo>
                  <a:lnTo>
                    <a:pt x="708289" y="1202864"/>
                  </a:lnTo>
                  <a:lnTo>
                    <a:pt x="754077" y="1194076"/>
                  </a:lnTo>
                  <a:lnTo>
                    <a:pt x="798582" y="1182006"/>
                  </a:lnTo>
                  <a:lnTo>
                    <a:pt x="841668" y="1166788"/>
                  </a:lnTo>
                  <a:lnTo>
                    <a:pt x="883197" y="1148558"/>
                  </a:lnTo>
                  <a:lnTo>
                    <a:pt x="923035"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7"/>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object 99"/>
            <p:cNvSpPr/>
            <p:nvPr/>
          </p:nvSpPr>
          <p:spPr>
            <a:xfrm>
              <a:off x="1033272" y="2764535"/>
              <a:ext cx="1226820" cy="1210310"/>
            </a:xfrm>
            <a:custGeom>
              <a:avLst/>
              <a:gdLst/>
              <a:ahLst/>
              <a:cxnLst/>
              <a:rect l="l" t="t" r="r" b="b"/>
              <a:pathLst>
                <a:path w="1226820" h="1210310">
                  <a:moveTo>
                    <a:pt x="0" y="605027"/>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10"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7"/>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5" y="1127449"/>
                  </a:lnTo>
                  <a:lnTo>
                    <a:pt x="883197" y="1148558"/>
                  </a:lnTo>
                  <a:lnTo>
                    <a:pt x="841668" y="1166788"/>
                  </a:lnTo>
                  <a:lnTo>
                    <a:pt x="798582" y="1182006"/>
                  </a:lnTo>
                  <a:lnTo>
                    <a:pt x="754077" y="1194076"/>
                  </a:lnTo>
                  <a:lnTo>
                    <a:pt x="708289" y="1202864"/>
                  </a:lnTo>
                  <a:lnTo>
                    <a:pt x="661355" y="1208235"/>
                  </a:lnTo>
                  <a:lnTo>
                    <a:pt x="613410"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0" name="object 100"/>
          <p:cNvSpPr txBox="1"/>
          <p:nvPr/>
        </p:nvSpPr>
        <p:spPr>
          <a:xfrm>
            <a:off x="1357630" y="3067939"/>
            <a:ext cx="5765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rlito"/>
                <a:ea typeface="+mn-ea"/>
                <a:cs typeface="Carlito"/>
              </a:rPr>
              <a:t>O</a:t>
            </a:r>
            <a:r>
              <a:rPr kumimoji="0" sz="1800" b="0" i="0" u="none" strike="noStrike" kern="1200" cap="none" spc="-15" normalizeH="0" baseline="0" noProof="0" dirty="0">
                <a:ln>
                  <a:noFill/>
                </a:ln>
                <a:solidFill>
                  <a:srgbClr val="FFFFFF"/>
                </a:solidFill>
                <a:effectLst/>
                <a:uLnTx/>
                <a:uFillTx/>
                <a:latin typeface="Carlito"/>
                <a:ea typeface="+mn-ea"/>
                <a:cs typeface="Carlito"/>
              </a:rPr>
              <a:t>f</a:t>
            </a:r>
            <a:r>
              <a:rPr kumimoji="0" sz="1800" b="0" i="0" u="none" strike="noStrike" kern="1200" cap="none" spc="-5" normalizeH="0" baseline="0" noProof="0" dirty="0">
                <a:ln>
                  <a:noFill/>
                </a:ln>
                <a:solidFill>
                  <a:srgbClr val="FFFFFF"/>
                </a:solidFill>
                <a:effectLst/>
                <a:uLnTx/>
                <a:uFillTx/>
                <a:latin typeface="Carlito"/>
                <a:ea typeface="+mn-ea"/>
                <a:cs typeface="Carlito"/>
              </a:rPr>
              <a:t>fi</a:t>
            </a:r>
            <a:r>
              <a:rPr kumimoji="0" sz="1800" b="0" i="0" u="none" strike="noStrike" kern="1200" cap="none" spc="-10" normalizeH="0" baseline="0" noProof="0" dirty="0">
                <a:ln>
                  <a:noFill/>
                </a:ln>
                <a:solidFill>
                  <a:srgbClr val="FFFFFF"/>
                </a:solidFill>
                <a:effectLst/>
                <a:uLnTx/>
                <a:uFillTx/>
                <a:latin typeface="Carlito"/>
                <a:ea typeface="+mn-ea"/>
                <a:cs typeface="Carlito"/>
              </a:rPr>
              <a:t>c</a:t>
            </a:r>
            <a:r>
              <a:rPr kumimoji="0" sz="1800" b="0" i="0" u="none" strike="noStrike" kern="1200" cap="none" spc="0" normalizeH="0" baseline="0" noProof="0" dirty="0">
                <a:ln>
                  <a:noFill/>
                </a:ln>
                <a:solidFill>
                  <a:srgbClr val="FFFFFF"/>
                </a:solidFill>
                <a:effectLst/>
                <a:uLnTx/>
                <a:uFillTx/>
                <a:latin typeface="Carlito"/>
                <a:ea typeface="+mn-ea"/>
                <a:cs typeface="Carlito"/>
              </a:rPr>
              <a:t>e</a:t>
            </a:r>
            <a:endParaRPr kumimoji="0" sz="1800" b="0" i="0" u="none" strike="noStrike" kern="1200" cap="none" spc="0" normalizeH="0" baseline="0" noProof="0">
              <a:ln>
                <a:noFill/>
              </a:ln>
              <a:solidFill>
                <a:prstClr val="black"/>
              </a:solidFill>
              <a:effectLst/>
              <a:uLnTx/>
              <a:uFillTx/>
              <a:latin typeface="Carlito"/>
              <a:ea typeface="+mn-ea"/>
              <a:cs typeface="Carlito"/>
            </a:endParaRPr>
          </a:p>
        </p:txBody>
      </p:sp>
      <p:grpSp>
        <p:nvGrpSpPr>
          <p:cNvPr id="102" name="object 102"/>
          <p:cNvGrpSpPr/>
          <p:nvPr/>
        </p:nvGrpSpPr>
        <p:grpSpPr>
          <a:xfrm>
            <a:off x="4843017" y="2771901"/>
            <a:ext cx="1239520" cy="1221740"/>
            <a:chOff x="4843017" y="2771901"/>
            <a:chExt cx="1239520" cy="1221740"/>
          </a:xfrm>
        </p:grpSpPr>
        <p:sp>
          <p:nvSpPr>
            <p:cNvPr id="103" name="object 103"/>
            <p:cNvSpPr/>
            <p:nvPr/>
          </p:nvSpPr>
          <p:spPr>
            <a:xfrm>
              <a:off x="4849367" y="2778251"/>
              <a:ext cx="1226820" cy="1209040"/>
            </a:xfrm>
            <a:custGeom>
              <a:avLst/>
              <a:gdLst/>
              <a:ahLst/>
              <a:cxnLst/>
              <a:rect l="l" t="t" r="r" b="b"/>
              <a:pathLst>
                <a:path w="1226820" h="1209039">
                  <a:moveTo>
                    <a:pt x="613410" y="0"/>
                  </a:moveTo>
                  <a:lnTo>
                    <a:pt x="565464" y="1817"/>
                  </a:lnTo>
                  <a:lnTo>
                    <a:pt x="518530" y="7181"/>
                  </a:lnTo>
                  <a:lnTo>
                    <a:pt x="472742" y="15957"/>
                  </a:lnTo>
                  <a:lnTo>
                    <a:pt x="428237" y="28010"/>
                  </a:lnTo>
                  <a:lnTo>
                    <a:pt x="385151" y="43207"/>
                  </a:lnTo>
                  <a:lnTo>
                    <a:pt x="343622" y="61413"/>
                  </a:lnTo>
                  <a:lnTo>
                    <a:pt x="303784" y="82493"/>
                  </a:lnTo>
                  <a:lnTo>
                    <a:pt x="265774" y="106314"/>
                  </a:lnTo>
                  <a:lnTo>
                    <a:pt x="229728" y="132741"/>
                  </a:lnTo>
                  <a:lnTo>
                    <a:pt x="195783" y="161640"/>
                  </a:lnTo>
                  <a:lnTo>
                    <a:pt x="164075" y="192876"/>
                  </a:lnTo>
                  <a:lnTo>
                    <a:pt x="134740" y="226316"/>
                  </a:lnTo>
                  <a:lnTo>
                    <a:pt x="107915" y="261824"/>
                  </a:lnTo>
                  <a:lnTo>
                    <a:pt x="83735" y="299268"/>
                  </a:lnTo>
                  <a:lnTo>
                    <a:pt x="62337" y="338512"/>
                  </a:lnTo>
                  <a:lnTo>
                    <a:pt x="43857" y="379422"/>
                  </a:lnTo>
                  <a:lnTo>
                    <a:pt x="28432" y="421864"/>
                  </a:lnTo>
                  <a:lnTo>
                    <a:pt x="16197" y="465704"/>
                  </a:lnTo>
                  <a:lnTo>
                    <a:pt x="7289" y="510807"/>
                  </a:lnTo>
                  <a:lnTo>
                    <a:pt x="1845" y="557039"/>
                  </a:lnTo>
                  <a:lnTo>
                    <a:pt x="0" y="604265"/>
                  </a:lnTo>
                  <a:lnTo>
                    <a:pt x="1845" y="651492"/>
                  </a:lnTo>
                  <a:lnTo>
                    <a:pt x="7289" y="697724"/>
                  </a:lnTo>
                  <a:lnTo>
                    <a:pt x="16197" y="742827"/>
                  </a:lnTo>
                  <a:lnTo>
                    <a:pt x="28432" y="786667"/>
                  </a:lnTo>
                  <a:lnTo>
                    <a:pt x="43857" y="829109"/>
                  </a:lnTo>
                  <a:lnTo>
                    <a:pt x="62337" y="870019"/>
                  </a:lnTo>
                  <a:lnTo>
                    <a:pt x="83735" y="909263"/>
                  </a:lnTo>
                  <a:lnTo>
                    <a:pt x="107915" y="946707"/>
                  </a:lnTo>
                  <a:lnTo>
                    <a:pt x="134740" y="982215"/>
                  </a:lnTo>
                  <a:lnTo>
                    <a:pt x="164075" y="1015655"/>
                  </a:lnTo>
                  <a:lnTo>
                    <a:pt x="195783" y="1046891"/>
                  </a:lnTo>
                  <a:lnTo>
                    <a:pt x="229728" y="1075790"/>
                  </a:lnTo>
                  <a:lnTo>
                    <a:pt x="265774" y="1102217"/>
                  </a:lnTo>
                  <a:lnTo>
                    <a:pt x="303784" y="1126038"/>
                  </a:lnTo>
                  <a:lnTo>
                    <a:pt x="343622" y="1147118"/>
                  </a:lnTo>
                  <a:lnTo>
                    <a:pt x="385151" y="1165324"/>
                  </a:lnTo>
                  <a:lnTo>
                    <a:pt x="428237" y="1180521"/>
                  </a:lnTo>
                  <a:lnTo>
                    <a:pt x="472742" y="1192574"/>
                  </a:lnTo>
                  <a:lnTo>
                    <a:pt x="518530" y="1201350"/>
                  </a:lnTo>
                  <a:lnTo>
                    <a:pt x="565464" y="1206714"/>
                  </a:lnTo>
                  <a:lnTo>
                    <a:pt x="613410" y="1208532"/>
                  </a:lnTo>
                  <a:lnTo>
                    <a:pt x="661355" y="1206714"/>
                  </a:lnTo>
                  <a:lnTo>
                    <a:pt x="708289" y="1201350"/>
                  </a:lnTo>
                  <a:lnTo>
                    <a:pt x="754077" y="1192574"/>
                  </a:lnTo>
                  <a:lnTo>
                    <a:pt x="798582" y="1180521"/>
                  </a:lnTo>
                  <a:lnTo>
                    <a:pt x="841668" y="1165324"/>
                  </a:lnTo>
                  <a:lnTo>
                    <a:pt x="883197" y="1147118"/>
                  </a:lnTo>
                  <a:lnTo>
                    <a:pt x="923036" y="1126038"/>
                  </a:lnTo>
                  <a:lnTo>
                    <a:pt x="961045" y="1102217"/>
                  </a:lnTo>
                  <a:lnTo>
                    <a:pt x="997091" y="1075790"/>
                  </a:lnTo>
                  <a:lnTo>
                    <a:pt x="1031036" y="1046891"/>
                  </a:lnTo>
                  <a:lnTo>
                    <a:pt x="1062744" y="1015655"/>
                  </a:lnTo>
                  <a:lnTo>
                    <a:pt x="1092079" y="982215"/>
                  </a:lnTo>
                  <a:lnTo>
                    <a:pt x="1118904" y="946707"/>
                  </a:lnTo>
                  <a:lnTo>
                    <a:pt x="1143084" y="909263"/>
                  </a:lnTo>
                  <a:lnTo>
                    <a:pt x="1164482" y="870019"/>
                  </a:lnTo>
                  <a:lnTo>
                    <a:pt x="1182962" y="829109"/>
                  </a:lnTo>
                  <a:lnTo>
                    <a:pt x="1198387" y="786667"/>
                  </a:lnTo>
                  <a:lnTo>
                    <a:pt x="1210622" y="742827"/>
                  </a:lnTo>
                  <a:lnTo>
                    <a:pt x="1219530" y="697724"/>
                  </a:lnTo>
                  <a:lnTo>
                    <a:pt x="1224974" y="651492"/>
                  </a:lnTo>
                  <a:lnTo>
                    <a:pt x="1226820" y="604265"/>
                  </a:lnTo>
                  <a:lnTo>
                    <a:pt x="1224974" y="557039"/>
                  </a:lnTo>
                  <a:lnTo>
                    <a:pt x="1219530" y="510807"/>
                  </a:lnTo>
                  <a:lnTo>
                    <a:pt x="1210622" y="465704"/>
                  </a:lnTo>
                  <a:lnTo>
                    <a:pt x="1198387" y="421864"/>
                  </a:lnTo>
                  <a:lnTo>
                    <a:pt x="1182962" y="379422"/>
                  </a:lnTo>
                  <a:lnTo>
                    <a:pt x="1164482" y="338512"/>
                  </a:lnTo>
                  <a:lnTo>
                    <a:pt x="1143084" y="299268"/>
                  </a:lnTo>
                  <a:lnTo>
                    <a:pt x="1118904" y="261824"/>
                  </a:lnTo>
                  <a:lnTo>
                    <a:pt x="1092079" y="226316"/>
                  </a:lnTo>
                  <a:lnTo>
                    <a:pt x="1062744" y="192876"/>
                  </a:lnTo>
                  <a:lnTo>
                    <a:pt x="1031036" y="161640"/>
                  </a:lnTo>
                  <a:lnTo>
                    <a:pt x="997091" y="132741"/>
                  </a:lnTo>
                  <a:lnTo>
                    <a:pt x="961045" y="106314"/>
                  </a:lnTo>
                  <a:lnTo>
                    <a:pt x="923036" y="82493"/>
                  </a:lnTo>
                  <a:lnTo>
                    <a:pt x="883197" y="61413"/>
                  </a:lnTo>
                  <a:lnTo>
                    <a:pt x="841668" y="43207"/>
                  </a:lnTo>
                  <a:lnTo>
                    <a:pt x="798582" y="28010"/>
                  </a:lnTo>
                  <a:lnTo>
                    <a:pt x="754077" y="15957"/>
                  </a:lnTo>
                  <a:lnTo>
                    <a:pt x="708289" y="7181"/>
                  </a:lnTo>
                  <a:lnTo>
                    <a:pt x="661355" y="1817"/>
                  </a:lnTo>
                  <a:lnTo>
                    <a:pt x="613410"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bject 104"/>
            <p:cNvSpPr/>
            <p:nvPr/>
          </p:nvSpPr>
          <p:spPr>
            <a:xfrm>
              <a:off x="4849367" y="2778251"/>
              <a:ext cx="1226820" cy="1209040"/>
            </a:xfrm>
            <a:custGeom>
              <a:avLst/>
              <a:gdLst/>
              <a:ahLst/>
              <a:cxnLst/>
              <a:rect l="l" t="t" r="r" b="b"/>
              <a:pathLst>
                <a:path w="1226820" h="1209039">
                  <a:moveTo>
                    <a:pt x="0" y="604265"/>
                  </a:moveTo>
                  <a:lnTo>
                    <a:pt x="1845" y="557039"/>
                  </a:lnTo>
                  <a:lnTo>
                    <a:pt x="7289" y="510807"/>
                  </a:lnTo>
                  <a:lnTo>
                    <a:pt x="16197" y="465704"/>
                  </a:lnTo>
                  <a:lnTo>
                    <a:pt x="28432" y="421864"/>
                  </a:lnTo>
                  <a:lnTo>
                    <a:pt x="43857" y="379422"/>
                  </a:lnTo>
                  <a:lnTo>
                    <a:pt x="62337" y="338512"/>
                  </a:lnTo>
                  <a:lnTo>
                    <a:pt x="83735" y="299268"/>
                  </a:lnTo>
                  <a:lnTo>
                    <a:pt x="107915" y="261824"/>
                  </a:lnTo>
                  <a:lnTo>
                    <a:pt x="134740" y="226316"/>
                  </a:lnTo>
                  <a:lnTo>
                    <a:pt x="164075" y="192876"/>
                  </a:lnTo>
                  <a:lnTo>
                    <a:pt x="195783" y="161640"/>
                  </a:lnTo>
                  <a:lnTo>
                    <a:pt x="229728" y="132741"/>
                  </a:lnTo>
                  <a:lnTo>
                    <a:pt x="265774" y="106314"/>
                  </a:lnTo>
                  <a:lnTo>
                    <a:pt x="303784" y="82493"/>
                  </a:lnTo>
                  <a:lnTo>
                    <a:pt x="343622" y="61413"/>
                  </a:lnTo>
                  <a:lnTo>
                    <a:pt x="385151" y="43207"/>
                  </a:lnTo>
                  <a:lnTo>
                    <a:pt x="428237" y="28010"/>
                  </a:lnTo>
                  <a:lnTo>
                    <a:pt x="472742" y="15957"/>
                  </a:lnTo>
                  <a:lnTo>
                    <a:pt x="518530" y="7181"/>
                  </a:lnTo>
                  <a:lnTo>
                    <a:pt x="565464" y="1817"/>
                  </a:lnTo>
                  <a:lnTo>
                    <a:pt x="613410" y="0"/>
                  </a:lnTo>
                  <a:lnTo>
                    <a:pt x="661355" y="1817"/>
                  </a:lnTo>
                  <a:lnTo>
                    <a:pt x="708289" y="7181"/>
                  </a:lnTo>
                  <a:lnTo>
                    <a:pt x="754077" y="15957"/>
                  </a:lnTo>
                  <a:lnTo>
                    <a:pt x="798582" y="28010"/>
                  </a:lnTo>
                  <a:lnTo>
                    <a:pt x="841668" y="43207"/>
                  </a:lnTo>
                  <a:lnTo>
                    <a:pt x="883197" y="61413"/>
                  </a:lnTo>
                  <a:lnTo>
                    <a:pt x="923036" y="82493"/>
                  </a:lnTo>
                  <a:lnTo>
                    <a:pt x="961045" y="106314"/>
                  </a:lnTo>
                  <a:lnTo>
                    <a:pt x="997091" y="132741"/>
                  </a:lnTo>
                  <a:lnTo>
                    <a:pt x="1031036" y="161640"/>
                  </a:lnTo>
                  <a:lnTo>
                    <a:pt x="1062744" y="192876"/>
                  </a:lnTo>
                  <a:lnTo>
                    <a:pt x="1092079" y="226316"/>
                  </a:lnTo>
                  <a:lnTo>
                    <a:pt x="1118904" y="261824"/>
                  </a:lnTo>
                  <a:lnTo>
                    <a:pt x="1143084" y="299268"/>
                  </a:lnTo>
                  <a:lnTo>
                    <a:pt x="1164482" y="338512"/>
                  </a:lnTo>
                  <a:lnTo>
                    <a:pt x="1182962" y="379422"/>
                  </a:lnTo>
                  <a:lnTo>
                    <a:pt x="1198387" y="421864"/>
                  </a:lnTo>
                  <a:lnTo>
                    <a:pt x="1210622" y="465704"/>
                  </a:lnTo>
                  <a:lnTo>
                    <a:pt x="1219530" y="510807"/>
                  </a:lnTo>
                  <a:lnTo>
                    <a:pt x="1224974" y="557039"/>
                  </a:lnTo>
                  <a:lnTo>
                    <a:pt x="1226820" y="604265"/>
                  </a:lnTo>
                  <a:lnTo>
                    <a:pt x="1224974" y="651492"/>
                  </a:lnTo>
                  <a:lnTo>
                    <a:pt x="1219530" y="697724"/>
                  </a:lnTo>
                  <a:lnTo>
                    <a:pt x="1210622" y="742827"/>
                  </a:lnTo>
                  <a:lnTo>
                    <a:pt x="1198387" y="786667"/>
                  </a:lnTo>
                  <a:lnTo>
                    <a:pt x="1182962" y="829109"/>
                  </a:lnTo>
                  <a:lnTo>
                    <a:pt x="1164482" y="870019"/>
                  </a:lnTo>
                  <a:lnTo>
                    <a:pt x="1143084" y="909263"/>
                  </a:lnTo>
                  <a:lnTo>
                    <a:pt x="1118904" y="946707"/>
                  </a:lnTo>
                  <a:lnTo>
                    <a:pt x="1092079" y="982215"/>
                  </a:lnTo>
                  <a:lnTo>
                    <a:pt x="1062744" y="1015655"/>
                  </a:lnTo>
                  <a:lnTo>
                    <a:pt x="1031036" y="1046891"/>
                  </a:lnTo>
                  <a:lnTo>
                    <a:pt x="997091" y="1075790"/>
                  </a:lnTo>
                  <a:lnTo>
                    <a:pt x="961045" y="1102217"/>
                  </a:lnTo>
                  <a:lnTo>
                    <a:pt x="923036" y="1126038"/>
                  </a:lnTo>
                  <a:lnTo>
                    <a:pt x="883197" y="1147118"/>
                  </a:lnTo>
                  <a:lnTo>
                    <a:pt x="841668" y="1165324"/>
                  </a:lnTo>
                  <a:lnTo>
                    <a:pt x="798582" y="1180521"/>
                  </a:lnTo>
                  <a:lnTo>
                    <a:pt x="754077" y="1192574"/>
                  </a:lnTo>
                  <a:lnTo>
                    <a:pt x="708289" y="1201350"/>
                  </a:lnTo>
                  <a:lnTo>
                    <a:pt x="661355" y="1206714"/>
                  </a:lnTo>
                  <a:lnTo>
                    <a:pt x="613410" y="1208532"/>
                  </a:lnTo>
                  <a:lnTo>
                    <a:pt x="565464" y="1206714"/>
                  </a:lnTo>
                  <a:lnTo>
                    <a:pt x="518530" y="1201350"/>
                  </a:lnTo>
                  <a:lnTo>
                    <a:pt x="472742" y="1192574"/>
                  </a:lnTo>
                  <a:lnTo>
                    <a:pt x="428237" y="1180521"/>
                  </a:lnTo>
                  <a:lnTo>
                    <a:pt x="385151" y="1165324"/>
                  </a:lnTo>
                  <a:lnTo>
                    <a:pt x="343622" y="1147118"/>
                  </a:lnTo>
                  <a:lnTo>
                    <a:pt x="303784" y="1126038"/>
                  </a:lnTo>
                  <a:lnTo>
                    <a:pt x="265774" y="1102217"/>
                  </a:lnTo>
                  <a:lnTo>
                    <a:pt x="229728" y="1075790"/>
                  </a:lnTo>
                  <a:lnTo>
                    <a:pt x="195783" y="1046891"/>
                  </a:lnTo>
                  <a:lnTo>
                    <a:pt x="164075" y="1015655"/>
                  </a:lnTo>
                  <a:lnTo>
                    <a:pt x="134740" y="982215"/>
                  </a:lnTo>
                  <a:lnTo>
                    <a:pt x="107915" y="946707"/>
                  </a:lnTo>
                  <a:lnTo>
                    <a:pt x="83735" y="909263"/>
                  </a:lnTo>
                  <a:lnTo>
                    <a:pt x="62337" y="870019"/>
                  </a:lnTo>
                  <a:lnTo>
                    <a:pt x="43857" y="829109"/>
                  </a:lnTo>
                  <a:lnTo>
                    <a:pt x="28432" y="786667"/>
                  </a:lnTo>
                  <a:lnTo>
                    <a:pt x="16197" y="742827"/>
                  </a:lnTo>
                  <a:lnTo>
                    <a:pt x="7289" y="697724"/>
                  </a:lnTo>
                  <a:lnTo>
                    <a:pt x="1845" y="651492"/>
                  </a:lnTo>
                  <a:lnTo>
                    <a:pt x="0" y="604265"/>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5" name="object 105"/>
          <p:cNvSpPr txBox="1"/>
          <p:nvPr/>
        </p:nvSpPr>
        <p:spPr>
          <a:xfrm>
            <a:off x="5139816" y="3178302"/>
            <a:ext cx="659765" cy="208279"/>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07" name="object 107"/>
          <p:cNvGrpSpPr/>
          <p:nvPr/>
        </p:nvGrpSpPr>
        <p:grpSpPr>
          <a:xfrm>
            <a:off x="2686557" y="2790189"/>
            <a:ext cx="1238250" cy="1223010"/>
            <a:chOff x="2686557" y="2790189"/>
            <a:chExt cx="1238250" cy="1223010"/>
          </a:xfrm>
        </p:grpSpPr>
        <p:sp>
          <p:nvSpPr>
            <p:cNvPr id="108" name="object 108"/>
            <p:cNvSpPr/>
            <p:nvPr/>
          </p:nvSpPr>
          <p:spPr>
            <a:xfrm>
              <a:off x="2692907" y="2796539"/>
              <a:ext cx="1225550" cy="1210310"/>
            </a:xfrm>
            <a:custGeom>
              <a:avLst/>
              <a:gdLst/>
              <a:ahLst/>
              <a:cxnLst/>
              <a:rect l="l" t="t" r="r" b="b"/>
              <a:pathLst>
                <a:path w="1225550" h="1210310">
                  <a:moveTo>
                    <a:pt x="612647" y="0"/>
                  </a:moveTo>
                  <a:lnTo>
                    <a:pt x="564773" y="1820"/>
                  </a:lnTo>
                  <a:lnTo>
                    <a:pt x="517906" y="7191"/>
                  </a:lnTo>
                  <a:lnTo>
                    <a:pt x="472182" y="15979"/>
                  </a:lnTo>
                  <a:lnTo>
                    <a:pt x="427737" y="28049"/>
                  </a:lnTo>
                  <a:lnTo>
                    <a:pt x="384709" y="43267"/>
                  </a:lnTo>
                  <a:lnTo>
                    <a:pt x="343233" y="61497"/>
                  </a:lnTo>
                  <a:lnTo>
                    <a:pt x="303445" y="82606"/>
                  </a:lnTo>
                  <a:lnTo>
                    <a:pt x="265482" y="106459"/>
                  </a:lnTo>
                  <a:lnTo>
                    <a:pt x="229479" y="132921"/>
                  </a:lnTo>
                  <a:lnTo>
                    <a:pt x="195574" y="161858"/>
                  </a:lnTo>
                  <a:lnTo>
                    <a:pt x="163902" y="193135"/>
                  </a:lnTo>
                  <a:lnTo>
                    <a:pt x="134600" y="226618"/>
                  </a:lnTo>
                  <a:lnTo>
                    <a:pt x="107804" y="262172"/>
                  </a:lnTo>
                  <a:lnTo>
                    <a:pt x="83650" y="299663"/>
                  </a:lnTo>
                  <a:lnTo>
                    <a:pt x="62275" y="338956"/>
                  </a:lnTo>
                  <a:lnTo>
                    <a:pt x="43814" y="379917"/>
                  </a:lnTo>
                  <a:lnTo>
                    <a:pt x="28404" y="422411"/>
                  </a:lnTo>
                  <a:lnTo>
                    <a:pt x="16181" y="466304"/>
                  </a:lnTo>
                  <a:lnTo>
                    <a:pt x="7282" y="511460"/>
                  </a:lnTo>
                  <a:lnTo>
                    <a:pt x="1843" y="557746"/>
                  </a:lnTo>
                  <a:lnTo>
                    <a:pt x="0" y="605027"/>
                  </a:lnTo>
                  <a:lnTo>
                    <a:pt x="1843" y="652309"/>
                  </a:lnTo>
                  <a:lnTo>
                    <a:pt x="7282" y="698595"/>
                  </a:lnTo>
                  <a:lnTo>
                    <a:pt x="16181" y="743751"/>
                  </a:lnTo>
                  <a:lnTo>
                    <a:pt x="28404" y="787644"/>
                  </a:lnTo>
                  <a:lnTo>
                    <a:pt x="43814" y="830138"/>
                  </a:lnTo>
                  <a:lnTo>
                    <a:pt x="62275" y="871099"/>
                  </a:lnTo>
                  <a:lnTo>
                    <a:pt x="83650" y="910392"/>
                  </a:lnTo>
                  <a:lnTo>
                    <a:pt x="107804" y="947883"/>
                  </a:lnTo>
                  <a:lnTo>
                    <a:pt x="134600" y="983437"/>
                  </a:lnTo>
                  <a:lnTo>
                    <a:pt x="163902" y="1016920"/>
                  </a:lnTo>
                  <a:lnTo>
                    <a:pt x="195574" y="1048197"/>
                  </a:lnTo>
                  <a:lnTo>
                    <a:pt x="229479" y="1077134"/>
                  </a:lnTo>
                  <a:lnTo>
                    <a:pt x="265482" y="1103596"/>
                  </a:lnTo>
                  <a:lnTo>
                    <a:pt x="303445" y="1127449"/>
                  </a:lnTo>
                  <a:lnTo>
                    <a:pt x="343233" y="1148558"/>
                  </a:lnTo>
                  <a:lnTo>
                    <a:pt x="384709" y="1166788"/>
                  </a:lnTo>
                  <a:lnTo>
                    <a:pt x="427737" y="1182006"/>
                  </a:lnTo>
                  <a:lnTo>
                    <a:pt x="472182" y="1194076"/>
                  </a:lnTo>
                  <a:lnTo>
                    <a:pt x="517906" y="1202864"/>
                  </a:lnTo>
                  <a:lnTo>
                    <a:pt x="564773" y="1208235"/>
                  </a:lnTo>
                  <a:lnTo>
                    <a:pt x="612647" y="1210056"/>
                  </a:lnTo>
                  <a:lnTo>
                    <a:pt x="660522" y="1208235"/>
                  </a:lnTo>
                  <a:lnTo>
                    <a:pt x="707389" y="1202864"/>
                  </a:lnTo>
                  <a:lnTo>
                    <a:pt x="753113" y="1194076"/>
                  </a:lnTo>
                  <a:lnTo>
                    <a:pt x="797558" y="1182006"/>
                  </a:lnTo>
                  <a:lnTo>
                    <a:pt x="840586" y="1166788"/>
                  </a:lnTo>
                  <a:lnTo>
                    <a:pt x="882062" y="1148558"/>
                  </a:lnTo>
                  <a:lnTo>
                    <a:pt x="921850" y="1127449"/>
                  </a:lnTo>
                  <a:lnTo>
                    <a:pt x="959813" y="1103596"/>
                  </a:lnTo>
                  <a:lnTo>
                    <a:pt x="995816" y="1077134"/>
                  </a:lnTo>
                  <a:lnTo>
                    <a:pt x="1029721" y="1048197"/>
                  </a:lnTo>
                  <a:lnTo>
                    <a:pt x="1061393" y="1016920"/>
                  </a:lnTo>
                  <a:lnTo>
                    <a:pt x="1090695" y="983437"/>
                  </a:lnTo>
                  <a:lnTo>
                    <a:pt x="1117491" y="947883"/>
                  </a:lnTo>
                  <a:lnTo>
                    <a:pt x="1141645" y="910392"/>
                  </a:lnTo>
                  <a:lnTo>
                    <a:pt x="1163020" y="871099"/>
                  </a:lnTo>
                  <a:lnTo>
                    <a:pt x="1181481" y="830138"/>
                  </a:lnTo>
                  <a:lnTo>
                    <a:pt x="1196891" y="787644"/>
                  </a:lnTo>
                  <a:lnTo>
                    <a:pt x="1209114" y="743751"/>
                  </a:lnTo>
                  <a:lnTo>
                    <a:pt x="1218013" y="698595"/>
                  </a:lnTo>
                  <a:lnTo>
                    <a:pt x="1223452" y="652309"/>
                  </a:lnTo>
                  <a:lnTo>
                    <a:pt x="1225295" y="605027"/>
                  </a:lnTo>
                  <a:lnTo>
                    <a:pt x="1223452" y="557746"/>
                  </a:lnTo>
                  <a:lnTo>
                    <a:pt x="1218013" y="511460"/>
                  </a:lnTo>
                  <a:lnTo>
                    <a:pt x="1209114" y="466304"/>
                  </a:lnTo>
                  <a:lnTo>
                    <a:pt x="1196891" y="422411"/>
                  </a:lnTo>
                  <a:lnTo>
                    <a:pt x="1181481" y="379917"/>
                  </a:lnTo>
                  <a:lnTo>
                    <a:pt x="1163020" y="338956"/>
                  </a:lnTo>
                  <a:lnTo>
                    <a:pt x="1141645" y="299663"/>
                  </a:lnTo>
                  <a:lnTo>
                    <a:pt x="1117491" y="262172"/>
                  </a:lnTo>
                  <a:lnTo>
                    <a:pt x="1090695" y="226618"/>
                  </a:lnTo>
                  <a:lnTo>
                    <a:pt x="1061393" y="193135"/>
                  </a:lnTo>
                  <a:lnTo>
                    <a:pt x="1029721" y="161858"/>
                  </a:lnTo>
                  <a:lnTo>
                    <a:pt x="995816" y="132921"/>
                  </a:lnTo>
                  <a:lnTo>
                    <a:pt x="959813" y="106459"/>
                  </a:lnTo>
                  <a:lnTo>
                    <a:pt x="921850" y="82606"/>
                  </a:lnTo>
                  <a:lnTo>
                    <a:pt x="882062" y="61497"/>
                  </a:lnTo>
                  <a:lnTo>
                    <a:pt x="840586" y="43267"/>
                  </a:lnTo>
                  <a:lnTo>
                    <a:pt x="797558" y="28049"/>
                  </a:lnTo>
                  <a:lnTo>
                    <a:pt x="753113" y="15979"/>
                  </a:lnTo>
                  <a:lnTo>
                    <a:pt x="707389" y="7191"/>
                  </a:lnTo>
                  <a:lnTo>
                    <a:pt x="660522" y="1820"/>
                  </a:lnTo>
                  <a:lnTo>
                    <a:pt x="612647"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object 109"/>
            <p:cNvSpPr/>
            <p:nvPr/>
          </p:nvSpPr>
          <p:spPr>
            <a:xfrm>
              <a:off x="2692907" y="2796539"/>
              <a:ext cx="1225550" cy="1210310"/>
            </a:xfrm>
            <a:custGeom>
              <a:avLst/>
              <a:gdLst/>
              <a:ahLst/>
              <a:cxnLst/>
              <a:rect l="l" t="t" r="r" b="b"/>
              <a:pathLst>
                <a:path w="1225550" h="1210310">
                  <a:moveTo>
                    <a:pt x="0" y="605027"/>
                  </a:moveTo>
                  <a:lnTo>
                    <a:pt x="1843" y="557746"/>
                  </a:lnTo>
                  <a:lnTo>
                    <a:pt x="7282" y="511460"/>
                  </a:lnTo>
                  <a:lnTo>
                    <a:pt x="16181" y="466304"/>
                  </a:lnTo>
                  <a:lnTo>
                    <a:pt x="28404" y="422411"/>
                  </a:lnTo>
                  <a:lnTo>
                    <a:pt x="43814" y="379917"/>
                  </a:lnTo>
                  <a:lnTo>
                    <a:pt x="62275" y="338956"/>
                  </a:lnTo>
                  <a:lnTo>
                    <a:pt x="83650" y="299663"/>
                  </a:lnTo>
                  <a:lnTo>
                    <a:pt x="107804" y="262172"/>
                  </a:lnTo>
                  <a:lnTo>
                    <a:pt x="134600" y="226618"/>
                  </a:lnTo>
                  <a:lnTo>
                    <a:pt x="163902" y="193135"/>
                  </a:lnTo>
                  <a:lnTo>
                    <a:pt x="195574" y="161858"/>
                  </a:lnTo>
                  <a:lnTo>
                    <a:pt x="229479" y="132921"/>
                  </a:lnTo>
                  <a:lnTo>
                    <a:pt x="265482" y="106459"/>
                  </a:lnTo>
                  <a:lnTo>
                    <a:pt x="303445" y="82606"/>
                  </a:lnTo>
                  <a:lnTo>
                    <a:pt x="343233" y="61497"/>
                  </a:lnTo>
                  <a:lnTo>
                    <a:pt x="384709" y="43267"/>
                  </a:lnTo>
                  <a:lnTo>
                    <a:pt x="427737" y="28049"/>
                  </a:lnTo>
                  <a:lnTo>
                    <a:pt x="472182" y="15979"/>
                  </a:lnTo>
                  <a:lnTo>
                    <a:pt x="517906" y="7191"/>
                  </a:lnTo>
                  <a:lnTo>
                    <a:pt x="564773" y="1820"/>
                  </a:lnTo>
                  <a:lnTo>
                    <a:pt x="612647" y="0"/>
                  </a:lnTo>
                  <a:lnTo>
                    <a:pt x="660522" y="1820"/>
                  </a:lnTo>
                  <a:lnTo>
                    <a:pt x="707389" y="7191"/>
                  </a:lnTo>
                  <a:lnTo>
                    <a:pt x="753113" y="15979"/>
                  </a:lnTo>
                  <a:lnTo>
                    <a:pt x="797558" y="28049"/>
                  </a:lnTo>
                  <a:lnTo>
                    <a:pt x="840586" y="43267"/>
                  </a:lnTo>
                  <a:lnTo>
                    <a:pt x="882062" y="61497"/>
                  </a:lnTo>
                  <a:lnTo>
                    <a:pt x="921850" y="82606"/>
                  </a:lnTo>
                  <a:lnTo>
                    <a:pt x="959813" y="106459"/>
                  </a:lnTo>
                  <a:lnTo>
                    <a:pt x="995816" y="132921"/>
                  </a:lnTo>
                  <a:lnTo>
                    <a:pt x="1029721" y="161858"/>
                  </a:lnTo>
                  <a:lnTo>
                    <a:pt x="1061393" y="193135"/>
                  </a:lnTo>
                  <a:lnTo>
                    <a:pt x="1090695" y="226618"/>
                  </a:lnTo>
                  <a:lnTo>
                    <a:pt x="1117491" y="262172"/>
                  </a:lnTo>
                  <a:lnTo>
                    <a:pt x="1141645" y="299663"/>
                  </a:lnTo>
                  <a:lnTo>
                    <a:pt x="1163020" y="338956"/>
                  </a:lnTo>
                  <a:lnTo>
                    <a:pt x="1181481" y="379917"/>
                  </a:lnTo>
                  <a:lnTo>
                    <a:pt x="1196891" y="422411"/>
                  </a:lnTo>
                  <a:lnTo>
                    <a:pt x="1209114" y="466304"/>
                  </a:lnTo>
                  <a:lnTo>
                    <a:pt x="1218013" y="511460"/>
                  </a:lnTo>
                  <a:lnTo>
                    <a:pt x="1223452" y="557746"/>
                  </a:lnTo>
                  <a:lnTo>
                    <a:pt x="1225295" y="605027"/>
                  </a:lnTo>
                  <a:lnTo>
                    <a:pt x="1223452" y="652309"/>
                  </a:lnTo>
                  <a:lnTo>
                    <a:pt x="1218013" y="698595"/>
                  </a:lnTo>
                  <a:lnTo>
                    <a:pt x="1209114" y="743751"/>
                  </a:lnTo>
                  <a:lnTo>
                    <a:pt x="1196891" y="787644"/>
                  </a:lnTo>
                  <a:lnTo>
                    <a:pt x="1181481" y="830138"/>
                  </a:lnTo>
                  <a:lnTo>
                    <a:pt x="1163020" y="871099"/>
                  </a:lnTo>
                  <a:lnTo>
                    <a:pt x="1141645" y="910392"/>
                  </a:lnTo>
                  <a:lnTo>
                    <a:pt x="1117491" y="947883"/>
                  </a:lnTo>
                  <a:lnTo>
                    <a:pt x="1090695" y="983437"/>
                  </a:lnTo>
                  <a:lnTo>
                    <a:pt x="1061393" y="1016920"/>
                  </a:lnTo>
                  <a:lnTo>
                    <a:pt x="1029721" y="1048197"/>
                  </a:lnTo>
                  <a:lnTo>
                    <a:pt x="995816" y="1077134"/>
                  </a:lnTo>
                  <a:lnTo>
                    <a:pt x="959813" y="1103596"/>
                  </a:lnTo>
                  <a:lnTo>
                    <a:pt x="921850" y="1127449"/>
                  </a:lnTo>
                  <a:lnTo>
                    <a:pt x="882062" y="1148558"/>
                  </a:lnTo>
                  <a:lnTo>
                    <a:pt x="840586" y="1166788"/>
                  </a:lnTo>
                  <a:lnTo>
                    <a:pt x="797558" y="1182006"/>
                  </a:lnTo>
                  <a:lnTo>
                    <a:pt x="753113" y="1194076"/>
                  </a:lnTo>
                  <a:lnTo>
                    <a:pt x="707389" y="1202864"/>
                  </a:lnTo>
                  <a:lnTo>
                    <a:pt x="660522" y="1208235"/>
                  </a:lnTo>
                  <a:lnTo>
                    <a:pt x="612647" y="1210056"/>
                  </a:lnTo>
                  <a:lnTo>
                    <a:pt x="564773" y="1208235"/>
                  </a:lnTo>
                  <a:lnTo>
                    <a:pt x="517906" y="1202864"/>
                  </a:lnTo>
                  <a:lnTo>
                    <a:pt x="472182" y="1194076"/>
                  </a:lnTo>
                  <a:lnTo>
                    <a:pt x="427737" y="1182006"/>
                  </a:lnTo>
                  <a:lnTo>
                    <a:pt x="384709" y="1166788"/>
                  </a:lnTo>
                  <a:lnTo>
                    <a:pt x="343233" y="1148558"/>
                  </a:lnTo>
                  <a:lnTo>
                    <a:pt x="303445" y="1127449"/>
                  </a:lnTo>
                  <a:lnTo>
                    <a:pt x="265482" y="1103596"/>
                  </a:lnTo>
                  <a:lnTo>
                    <a:pt x="229479" y="1077134"/>
                  </a:lnTo>
                  <a:lnTo>
                    <a:pt x="195574" y="1048197"/>
                  </a:lnTo>
                  <a:lnTo>
                    <a:pt x="163902" y="1016920"/>
                  </a:lnTo>
                  <a:lnTo>
                    <a:pt x="134600" y="983437"/>
                  </a:lnTo>
                  <a:lnTo>
                    <a:pt x="107804" y="947883"/>
                  </a:lnTo>
                  <a:lnTo>
                    <a:pt x="83650" y="910392"/>
                  </a:lnTo>
                  <a:lnTo>
                    <a:pt x="62275" y="871099"/>
                  </a:lnTo>
                  <a:lnTo>
                    <a:pt x="43814" y="830138"/>
                  </a:lnTo>
                  <a:lnTo>
                    <a:pt x="28404" y="787644"/>
                  </a:lnTo>
                  <a:lnTo>
                    <a:pt x="16181" y="743751"/>
                  </a:lnTo>
                  <a:lnTo>
                    <a:pt x="7282" y="698595"/>
                  </a:lnTo>
                  <a:lnTo>
                    <a:pt x="1843" y="652309"/>
                  </a:lnTo>
                  <a:lnTo>
                    <a:pt x="0" y="605027"/>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10" name="object 110"/>
          <p:cNvSpPr txBox="1"/>
          <p:nvPr/>
        </p:nvSpPr>
        <p:spPr>
          <a:xfrm>
            <a:off x="2969514" y="3197733"/>
            <a:ext cx="6724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grpSp>
        <p:nvGrpSpPr>
          <p:cNvPr id="112" name="object 112"/>
          <p:cNvGrpSpPr/>
          <p:nvPr/>
        </p:nvGrpSpPr>
        <p:grpSpPr>
          <a:xfrm>
            <a:off x="7051547" y="2804160"/>
            <a:ext cx="1239520" cy="1222375"/>
            <a:chOff x="7051547" y="2804160"/>
            <a:chExt cx="1239520" cy="1222375"/>
          </a:xfrm>
        </p:grpSpPr>
        <p:sp>
          <p:nvSpPr>
            <p:cNvPr id="113" name="object 113"/>
            <p:cNvSpPr/>
            <p:nvPr/>
          </p:nvSpPr>
          <p:spPr>
            <a:xfrm>
              <a:off x="7057643" y="2810256"/>
              <a:ext cx="1226820" cy="1210310"/>
            </a:xfrm>
            <a:custGeom>
              <a:avLst/>
              <a:gdLst/>
              <a:ahLst/>
              <a:cxnLst/>
              <a:rect l="l" t="t" r="r" b="b"/>
              <a:pathLst>
                <a:path w="1226820" h="1210310">
                  <a:moveTo>
                    <a:pt x="613409" y="0"/>
                  </a:moveTo>
                  <a:lnTo>
                    <a:pt x="565464" y="1820"/>
                  </a:lnTo>
                  <a:lnTo>
                    <a:pt x="518530" y="7191"/>
                  </a:lnTo>
                  <a:lnTo>
                    <a:pt x="472742" y="15979"/>
                  </a:lnTo>
                  <a:lnTo>
                    <a:pt x="428237" y="28049"/>
                  </a:lnTo>
                  <a:lnTo>
                    <a:pt x="385151" y="43267"/>
                  </a:lnTo>
                  <a:lnTo>
                    <a:pt x="343622" y="61497"/>
                  </a:lnTo>
                  <a:lnTo>
                    <a:pt x="303783" y="82606"/>
                  </a:lnTo>
                  <a:lnTo>
                    <a:pt x="265774" y="106459"/>
                  </a:lnTo>
                  <a:lnTo>
                    <a:pt x="229728" y="132921"/>
                  </a:lnTo>
                  <a:lnTo>
                    <a:pt x="195783" y="161858"/>
                  </a:lnTo>
                  <a:lnTo>
                    <a:pt x="164075" y="193135"/>
                  </a:lnTo>
                  <a:lnTo>
                    <a:pt x="134740" y="226618"/>
                  </a:lnTo>
                  <a:lnTo>
                    <a:pt x="107915" y="262172"/>
                  </a:lnTo>
                  <a:lnTo>
                    <a:pt x="83735" y="299663"/>
                  </a:lnTo>
                  <a:lnTo>
                    <a:pt x="62337" y="338956"/>
                  </a:lnTo>
                  <a:lnTo>
                    <a:pt x="43857" y="379917"/>
                  </a:lnTo>
                  <a:lnTo>
                    <a:pt x="28432" y="422411"/>
                  </a:lnTo>
                  <a:lnTo>
                    <a:pt x="16197" y="466304"/>
                  </a:lnTo>
                  <a:lnTo>
                    <a:pt x="7289" y="511460"/>
                  </a:lnTo>
                  <a:lnTo>
                    <a:pt x="1845" y="557746"/>
                  </a:lnTo>
                  <a:lnTo>
                    <a:pt x="0" y="605028"/>
                  </a:lnTo>
                  <a:lnTo>
                    <a:pt x="1845" y="652309"/>
                  </a:lnTo>
                  <a:lnTo>
                    <a:pt x="7289" y="698595"/>
                  </a:lnTo>
                  <a:lnTo>
                    <a:pt x="16197" y="743751"/>
                  </a:lnTo>
                  <a:lnTo>
                    <a:pt x="28432" y="787644"/>
                  </a:lnTo>
                  <a:lnTo>
                    <a:pt x="43857" y="830138"/>
                  </a:lnTo>
                  <a:lnTo>
                    <a:pt x="62337" y="871099"/>
                  </a:lnTo>
                  <a:lnTo>
                    <a:pt x="83735" y="910392"/>
                  </a:lnTo>
                  <a:lnTo>
                    <a:pt x="107915" y="947883"/>
                  </a:lnTo>
                  <a:lnTo>
                    <a:pt x="134740" y="983437"/>
                  </a:lnTo>
                  <a:lnTo>
                    <a:pt x="164075" y="1016920"/>
                  </a:lnTo>
                  <a:lnTo>
                    <a:pt x="195783" y="1048197"/>
                  </a:lnTo>
                  <a:lnTo>
                    <a:pt x="229728" y="1077134"/>
                  </a:lnTo>
                  <a:lnTo>
                    <a:pt x="265774" y="1103596"/>
                  </a:lnTo>
                  <a:lnTo>
                    <a:pt x="303784" y="1127449"/>
                  </a:lnTo>
                  <a:lnTo>
                    <a:pt x="343622" y="1148558"/>
                  </a:lnTo>
                  <a:lnTo>
                    <a:pt x="385151" y="1166788"/>
                  </a:lnTo>
                  <a:lnTo>
                    <a:pt x="428237" y="1182006"/>
                  </a:lnTo>
                  <a:lnTo>
                    <a:pt x="472742" y="1194076"/>
                  </a:lnTo>
                  <a:lnTo>
                    <a:pt x="518530" y="1202864"/>
                  </a:lnTo>
                  <a:lnTo>
                    <a:pt x="565464" y="1208235"/>
                  </a:lnTo>
                  <a:lnTo>
                    <a:pt x="613409" y="1210056"/>
                  </a:lnTo>
                  <a:lnTo>
                    <a:pt x="661355" y="1208235"/>
                  </a:lnTo>
                  <a:lnTo>
                    <a:pt x="708289" y="1202864"/>
                  </a:lnTo>
                  <a:lnTo>
                    <a:pt x="754077" y="1194076"/>
                  </a:lnTo>
                  <a:lnTo>
                    <a:pt x="798582" y="1182006"/>
                  </a:lnTo>
                  <a:lnTo>
                    <a:pt x="841668" y="1166788"/>
                  </a:lnTo>
                  <a:lnTo>
                    <a:pt x="883197" y="1148558"/>
                  </a:lnTo>
                  <a:lnTo>
                    <a:pt x="923036" y="1127449"/>
                  </a:lnTo>
                  <a:lnTo>
                    <a:pt x="961045" y="1103596"/>
                  </a:lnTo>
                  <a:lnTo>
                    <a:pt x="997091" y="1077134"/>
                  </a:lnTo>
                  <a:lnTo>
                    <a:pt x="1031036" y="1048197"/>
                  </a:lnTo>
                  <a:lnTo>
                    <a:pt x="1062744" y="1016920"/>
                  </a:lnTo>
                  <a:lnTo>
                    <a:pt x="1092079" y="983437"/>
                  </a:lnTo>
                  <a:lnTo>
                    <a:pt x="1118904" y="947883"/>
                  </a:lnTo>
                  <a:lnTo>
                    <a:pt x="1143084" y="910392"/>
                  </a:lnTo>
                  <a:lnTo>
                    <a:pt x="1164482" y="871099"/>
                  </a:lnTo>
                  <a:lnTo>
                    <a:pt x="1182962" y="830138"/>
                  </a:lnTo>
                  <a:lnTo>
                    <a:pt x="1198387" y="787644"/>
                  </a:lnTo>
                  <a:lnTo>
                    <a:pt x="1210622" y="743751"/>
                  </a:lnTo>
                  <a:lnTo>
                    <a:pt x="1219530" y="698595"/>
                  </a:lnTo>
                  <a:lnTo>
                    <a:pt x="1224974" y="652309"/>
                  </a:lnTo>
                  <a:lnTo>
                    <a:pt x="1226820" y="605028"/>
                  </a:lnTo>
                  <a:lnTo>
                    <a:pt x="1224974" y="557746"/>
                  </a:lnTo>
                  <a:lnTo>
                    <a:pt x="1219530" y="511460"/>
                  </a:lnTo>
                  <a:lnTo>
                    <a:pt x="1210622" y="466304"/>
                  </a:lnTo>
                  <a:lnTo>
                    <a:pt x="1198387" y="422411"/>
                  </a:lnTo>
                  <a:lnTo>
                    <a:pt x="1182962" y="379917"/>
                  </a:lnTo>
                  <a:lnTo>
                    <a:pt x="1164482" y="338956"/>
                  </a:lnTo>
                  <a:lnTo>
                    <a:pt x="1143084" y="299663"/>
                  </a:lnTo>
                  <a:lnTo>
                    <a:pt x="1118904" y="262172"/>
                  </a:lnTo>
                  <a:lnTo>
                    <a:pt x="1092079" y="226618"/>
                  </a:lnTo>
                  <a:lnTo>
                    <a:pt x="1062744" y="193135"/>
                  </a:lnTo>
                  <a:lnTo>
                    <a:pt x="1031036" y="161858"/>
                  </a:lnTo>
                  <a:lnTo>
                    <a:pt x="997091" y="132921"/>
                  </a:lnTo>
                  <a:lnTo>
                    <a:pt x="961045" y="106459"/>
                  </a:lnTo>
                  <a:lnTo>
                    <a:pt x="923036" y="82606"/>
                  </a:lnTo>
                  <a:lnTo>
                    <a:pt x="883197" y="61497"/>
                  </a:lnTo>
                  <a:lnTo>
                    <a:pt x="841668" y="43267"/>
                  </a:lnTo>
                  <a:lnTo>
                    <a:pt x="798582" y="28049"/>
                  </a:lnTo>
                  <a:lnTo>
                    <a:pt x="754077" y="15979"/>
                  </a:lnTo>
                  <a:lnTo>
                    <a:pt x="708289" y="7191"/>
                  </a:lnTo>
                  <a:lnTo>
                    <a:pt x="661355" y="1820"/>
                  </a:lnTo>
                  <a:lnTo>
                    <a:pt x="613409" y="0"/>
                  </a:lnTo>
                  <a:close/>
                </a:path>
              </a:pathLst>
            </a:custGeom>
            <a:solidFill>
              <a:srgbClr val="6F2F9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object 114"/>
            <p:cNvSpPr/>
            <p:nvPr/>
          </p:nvSpPr>
          <p:spPr>
            <a:xfrm>
              <a:off x="7057643" y="2810256"/>
              <a:ext cx="1226820" cy="1210310"/>
            </a:xfrm>
            <a:custGeom>
              <a:avLst/>
              <a:gdLst/>
              <a:ahLst/>
              <a:cxnLst/>
              <a:rect l="l" t="t" r="r" b="b"/>
              <a:pathLst>
                <a:path w="1226820" h="1210310">
                  <a:moveTo>
                    <a:pt x="0" y="605028"/>
                  </a:moveTo>
                  <a:lnTo>
                    <a:pt x="1845" y="557746"/>
                  </a:lnTo>
                  <a:lnTo>
                    <a:pt x="7289" y="511460"/>
                  </a:lnTo>
                  <a:lnTo>
                    <a:pt x="16197" y="466304"/>
                  </a:lnTo>
                  <a:lnTo>
                    <a:pt x="28432" y="422411"/>
                  </a:lnTo>
                  <a:lnTo>
                    <a:pt x="43857" y="379917"/>
                  </a:lnTo>
                  <a:lnTo>
                    <a:pt x="62337" y="338956"/>
                  </a:lnTo>
                  <a:lnTo>
                    <a:pt x="83735" y="299663"/>
                  </a:lnTo>
                  <a:lnTo>
                    <a:pt x="107915" y="262172"/>
                  </a:lnTo>
                  <a:lnTo>
                    <a:pt x="134740" y="226618"/>
                  </a:lnTo>
                  <a:lnTo>
                    <a:pt x="164075" y="193135"/>
                  </a:lnTo>
                  <a:lnTo>
                    <a:pt x="195783" y="161858"/>
                  </a:lnTo>
                  <a:lnTo>
                    <a:pt x="229728" y="132921"/>
                  </a:lnTo>
                  <a:lnTo>
                    <a:pt x="265774" y="106459"/>
                  </a:lnTo>
                  <a:lnTo>
                    <a:pt x="303783" y="82606"/>
                  </a:lnTo>
                  <a:lnTo>
                    <a:pt x="343622" y="61497"/>
                  </a:lnTo>
                  <a:lnTo>
                    <a:pt x="385151" y="43267"/>
                  </a:lnTo>
                  <a:lnTo>
                    <a:pt x="428237" y="28049"/>
                  </a:lnTo>
                  <a:lnTo>
                    <a:pt x="472742" y="15979"/>
                  </a:lnTo>
                  <a:lnTo>
                    <a:pt x="518530" y="7191"/>
                  </a:lnTo>
                  <a:lnTo>
                    <a:pt x="565464" y="1820"/>
                  </a:lnTo>
                  <a:lnTo>
                    <a:pt x="613409" y="0"/>
                  </a:lnTo>
                  <a:lnTo>
                    <a:pt x="661355" y="1820"/>
                  </a:lnTo>
                  <a:lnTo>
                    <a:pt x="708289" y="7191"/>
                  </a:lnTo>
                  <a:lnTo>
                    <a:pt x="754077" y="15979"/>
                  </a:lnTo>
                  <a:lnTo>
                    <a:pt x="798582" y="28049"/>
                  </a:lnTo>
                  <a:lnTo>
                    <a:pt x="841668" y="43267"/>
                  </a:lnTo>
                  <a:lnTo>
                    <a:pt x="883197" y="61497"/>
                  </a:lnTo>
                  <a:lnTo>
                    <a:pt x="923036" y="82606"/>
                  </a:lnTo>
                  <a:lnTo>
                    <a:pt x="961045" y="106459"/>
                  </a:lnTo>
                  <a:lnTo>
                    <a:pt x="997091" y="132921"/>
                  </a:lnTo>
                  <a:lnTo>
                    <a:pt x="1031036" y="161858"/>
                  </a:lnTo>
                  <a:lnTo>
                    <a:pt x="1062744" y="193135"/>
                  </a:lnTo>
                  <a:lnTo>
                    <a:pt x="1092079" y="226618"/>
                  </a:lnTo>
                  <a:lnTo>
                    <a:pt x="1118904" y="262172"/>
                  </a:lnTo>
                  <a:lnTo>
                    <a:pt x="1143084" y="299663"/>
                  </a:lnTo>
                  <a:lnTo>
                    <a:pt x="1164482" y="338956"/>
                  </a:lnTo>
                  <a:lnTo>
                    <a:pt x="1182962" y="379917"/>
                  </a:lnTo>
                  <a:lnTo>
                    <a:pt x="1198387" y="422411"/>
                  </a:lnTo>
                  <a:lnTo>
                    <a:pt x="1210622" y="466304"/>
                  </a:lnTo>
                  <a:lnTo>
                    <a:pt x="1219530" y="511460"/>
                  </a:lnTo>
                  <a:lnTo>
                    <a:pt x="1224974" y="557746"/>
                  </a:lnTo>
                  <a:lnTo>
                    <a:pt x="1226820" y="605028"/>
                  </a:lnTo>
                  <a:lnTo>
                    <a:pt x="1224974" y="652309"/>
                  </a:lnTo>
                  <a:lnTo>
                    <a:pt x="1219530" y="698595"/>
                  </a:lnTo>
                  <a:lnTo>
                    <a:pt x="1210622" y="743751"/>
                  </a:lnTo>
                  <a:lnTo>
                    <a:pt x="1198387" y="787644"/>
                  </a:lnTo>
                  <a:lnTo>
                    <a:pt x="1182962" y="830138"/>
                  </a:lnTo>
                  <a:lnTo>
                    <a:pt x="1164482" y="871099"/>
                  </a:lnTo>
                  <a:lnTo>
                    <a:pt x="1143084" y="910392"/>
                  </a:lnTo>
                  <a:lnTo>
                    <a:pt x="1118904" y="947883"/>
                  </a:lnTo>
                  <a:lnTo>
                    <a:pt x="1092079" y="983437"/>
                  </a:lnTo>
                  <a:lnTo>
                    <a:pt x="1062744" y="1016920"/>
                  </a:lnTo>
                  <a:lnTo>
                    <a:pt x="1031036" y="1048197"/>
                  </a:lnTo>
                  <a:lnTo>
                    <a:pt x="997091" y="1077134"/>
                  </a:lnTo>
                  <a:lnTo>
                    <a:pt x="961045" y="1103596"/>
                  </a:lnTo>
                  <a:lnTo>
                    <a:pt x="923036" y="1127449"/>
                  </a:lnTo>
                  <a:lnTo>
                    <a:pt x="883197" y="1148558"/>
                  </a:lnTo>
                  <a:lnTo>
                    <a:pt x="841668" y="1166788"/>
                  </a:lnTo>
                  <a:lnTo>
                    <a:pt x="798582" y="1182006"/>
                  </a:lnTo>
                  <a:lnTo>
                    <a:pt x="754077" y="1194076"/>
                  </a:lnTo>
                  <a:lnTo>
                    <a:pt x="708289" y="1202864"/>
                  </a:lnTo>
                  <a:lnTo>
                    <a:pt x="661355" y="1208235"/>
                  </a:lnTo>
                  <a:lnTo>
                    <a:pt x="613409" y="1210056"/>
                  </a:lnTo>
                  <a:lnTo>
                    <a:pt x="565464" y="1208235"/>
                  </a:lnTo>
                  <a:lnTo>
                    <a:pt x="518530" y="1202864"/>
                  </a:lnTo>
                  <a:lnTo>
                    <a:pt x="472742" y="1194076"/>
                  </a:lnTo>
                  <a:lnTo>
                    <a:pt x="428237" y="1182006"/>
                  </a:lnTo>
                  <a:lnTo>
                    <a:pt x="385151" y="1166788"/>
                  </a:lnTo>
                  <a:lnTo>
                    <a:pt x="343622" y="1148558"/>
                  </a:lnTo>
                  <a:lnTo>
                    <a:pt x="303784" y="1127449"/>
                  </a:lnTo>
                  <a:lnTo>
                    <a:pt x="265774" y="1103596"/>
                  </a:lnTo>
                  <a:lnTo>
                    <a:pt x="229728" y="1077134"/>
                  </a:lnTo>
                  <a:lnTo>
                    <a:pt x="195783" y="1048197"/>
                  </a:lnTo>
                  <a:lnTo>
                    <a:pt x="164075" y="1016920"/>
                  </a:lnTo>
                  <a:lnTo>
                    <a:pt x="134740" y="983437"/>
                  </a:lnTo>
                  <a:lnTo>
                    <a:pt x="107915" y="947883"/>
                  </a:lnTo>
                  <a:lnTo>
                    <a:pt x="83735" y="910392"/>
                  </a:lnTo>
                  <a:lnTo>
                    <a:pt x="62337" y="871099"/>
                  </a:lnTo>
                  <a:lnTo>
                    <a:pt x="43857" y="830138"/>
                  </a:lnTo>
                  <a:lnTo>
                    <a:pt x="28432" y="787644"/>
                  </a:lnTo>
                  <a:lnTo>
                    <a:pt x="16197" y="743751"/>
                  </a:lnTo>
                  <a:lnTo>
                    <a:pt x="7289" y="698595"/>
                  </a:lnTo>
                  <a:lnTo>
                    <a:pt x="1845" y="652309"/>
                  </a:lnTo>
                  <a:lnTo>
                    <a:pt x="0" y="605028"/>
                  </a:lnTo>
                  <a:close/>
                </a:path>
              </a:pathLst>
            </a:custGeom>
            <a:ln w="12192">
              <a:solidFill>
                <a:srgbClr val="2E528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5" name="object 115"/>
          <p:cNvSpPr txBox="1"/>
          <p:nvPr/>
        </p:nvSpPr>
        <p:spPr>
          <a:xfrm>
            <a:off x="7335773" y="3211195"/>
            <a:ext cx="780034" cy="197490"/>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5" normalizeH="0" baseline="0" noProof="0" dirty="0">
                <a:ln>
                  <a:noFill/>
                </a:ln>
                <a:solidFill>
                  <a:srgbClr val="FFFFFF"/>
                </a:solidFill>
                <a:effectLst/>
                <a:uLnTx/>
                <a:uFillTx/>
                <a:latin typeface="Carlito"/>
                <a:ea typeface="+mn-ea"/>
                <a:cs typeface="Carlito"/>
              </a:rPr>
              <a:t>Connector</a:t>
            </a:r>
            <a:endParaRPr kumimoji="0" sz="12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116" name="object 116"/>
          <p:cNvSpPr txBox="1"/>
          <p:nvPr/>
        </p:nvSpPr>
        <p:spPr>
          <a:xfrm>
            <a:off x="7163750" y="3393249"/>
            <a:ext cx="1158177" cy="297582"/>
          </a:xfrm>
          <a:prstGeom prst="rect">
            <a:avLst/>
          </a:prstGeom>
        </p:spPr>
        <p:txBody>
          <a:bodyPr vert="horz" wrap="square" lIns="0" tIns="13335" rIns="0" bIns="0" rtlCol="0">
            <a:spAutoFit/>
          </a:bodyPr>
          <a:lstStyle/>
          <a:p>
            <a:pPr marL="12700" marR="0" lvl="0" indent="0" algn="ctr" defTabSz="914400" rtl="0" eaLnBrk="1" fontAlgn="auto" latinLnBrk="0" hangingPunct="1">
              <a:lnSpc>
                <a:spcPts val="1075"/>
              </a:lnSpc>
              <a:spcBef>
                <a:spcPts val="105"/>
              </a:spcBef>
              <a:spcAft>
                <a:spcPts val="0"/>
              </a:spcAft>
              <a:buClrTx/>
              <a:buSzTx/>
              <a:buFontTx/>
              <a:buNone/>
              <a:tabLst/>
              <a:defRPr/>
            </a:pPr>
            <a:r>
              <a:rPr kumimoji="0" sz="1100" b="0" i="0" u="none" strike="noStrike" kern="1200" cap="none" spc="-5" normalizeH="0" baseline="0" noProof="0" dirty="0">
                <a:ln>
                  <a:noFill/>
                </a:ln>
                <a:solidFill>
                  <a:schemeClr val="bg1"/>
                </a:solidFill>
                <a:effectLst/>
                <a:uLnTx/>
                <a:uFillTx/>
                <a:latin typeface="Carlito"/>
                <a:ea typeface="+mn-ea"/>
                <a:cs typeface="Carlito"/>
              </a:rPr>
              <a:t>Business </a:t>
            </a:r>
            <a:r>
              <a:rPr kumimoji="0" sz="1100" b="0" i="0" u="none" strike="noStrike" kern="1200" cap="none" spc="0" normalizeH="0" baseline="0" noProof="0" dirty="0">
                <a:ln>
                  <a:noFill/>
                </a:ln>
                <a:solidFill>
                  <a:schemeClr val="bg1"/>
                </a:solidFill>
                <a:effectLst/>
                <a:uLnTx/>
                <a:uFillTx/>
                <a:latin typeface="Carlito"/>
                <a:ea typeface="+mn-ea"/>
                <a:cs typeface="Carlito"/>
              </a:rPr>
              <a:t>Process</a:t>
            </a:r>
            <a:r>
              <a:rPr kumimoji="0" sz="1100" b="0" i="0" u="none" strike="noStrike" kern="1200" cap="none" spc="-90" normalizeH="0" baseline="0" noProof="0" dirty="0">
                <a:ln>
                  <a:noFill/>
                </a:ln>
                <a:solidFill>
                  <a:schemeClr val="bg1"/>
                </a:solidFill>
                <a:effectLst/>
                <a:uLnTx/>
                <a:uFillTx/>
                <a:latin typeface="Carlito"/>
                <a:ea typeface="+mn-ea"/>
                <a:cs typeface="Carlito"/>
              </a:rPr>
              <a:t> </a:t>
            </a:r>
            <a:r>
              <a:rPr kumimoji="0" sz="1100" b="0" i="0" u="none" strike="noStrike" kern="1200" cap="none" spc="-5" normalizeH="0" baseline="0" noProof="0" dirty="0">
                <a:ln>
                  <a:noFill/>
                </a:ln>
                <a:solidFill>
                  <a:schemeClr val="bg1"/>
                </a:solidFill>
                <a:effectLst/>
                <a:uLnTx/>
                <a:uFillTx/>
                <a:latin typeface="Carlito"/>
                <a:ea typeface="+mn-ea"/>
                <a:cs typeface="Carlito"/>
              </a:rPr>
              <a:t>Flows</a:t>
            </a:r>
            <a:endParaRPr kumimoji="0" sz="1100" b="0" i="0" u="none" strike="noStrike" kern="1200" cap="none" spc="0" normalizeH="0" baseline="0" noProof="0" dirty="0">
              <a:ln>
                <a:noFill/>
              </a:ln>
              <a:solidFill>
                <a:schemeClr val="bg1"/>
              </a:solidFill>
              <a:effectLst/>
              <a:uLnTx/>
              <a:uFillTx/>
              <a:latin typeface="Carlito"/>
              <a:ea typeface="+mn-ea"/>
              <a:cs typeface="Carlito"/>
            </a:endParaRPr>
          </a:p>
        </p:txBody>
      </p:sp>
      <p:sp>
        <p:nvSpPr>
          <p:cNvPr id="118" name="Rectangle 117">
            <a:extLst>
              <a:ext uri="{FF2B5EF4-FFF2-40B4-BE49-F238E27FC236}">
                <a16:creationId xmlns:a16="http://schemas.microsoft.com/office/drawing/2014/main" id="{AB1561FE-EDC7-4A0C-9425-A9F3B5B054C7}"/>
              </a:ext>
            </a:extLst>
          </p:cNvPr>
          <p:cNvSpPr/>
          <p:nvPr/>
        </p:nvSpPr>
        <p:spPr>
          <a:xfrm>
            <a:off x="5210616" y="3281109"/>
            <a:ext cx="538609" cy="276999"/>
          </a:xfrm>
          <a:prstGeom prst="rect">
            <a:avLst/>
          </a:prstGeom>
        </p:spPr>
        <p:txBody>
          <a:bodyPr wrap="none">
            <a:spAutoFit/>
          </a:bodyPr>
          <a:lstStyle/>
          <a:p>
            <a:r>
              <a:rPr lang="en-GB" sz="1200" spc="-5" dirty="0">
                <a:solidFill>
                  <a:schemeClr val="bg1"/>
                </a:solidFill>
                <a:latin typeface="Carlito"/>
                <a:cs typeface="Carlito"/>
              </a:rPr>
              <a:t>Flows</a:t>
            </a:r>
            <a:endParaRPr lang="en-GB" sz="1200" dirty="0"/>
          </a:p>
        </p:txBody>
      </p:sp>
      <p:sp>
        <p:nvSpPr>
          <p:cNvPr id="119" name="Rectangle 118">
            <a:extLst>
              <a:ext uri="{FF2B5EF4-FFF2-40B4-BE49-F238E27FC236}">
                <a16:creationId xmlns:a16="http://schemas.microsoft.com/office/drawing/2014/main" id="{5829899A-170B-421D-BECB-7ACDD694885C}"/>
              </a:ext>
            </a:extLst>
          </p:cNvPr>
          <p:cNvSpPr/>
          <p:nvPr/>
        </p:nvSpPr>
        <p:spPr>
          <a:xfrm>
            <a:off x="2875771" y="3300704"/>
            <a:ext cx="802022" cy="276999"/>
          </a:xfrm>
          <a:prstGeom prst="rect">
            <a:avLst/>
          </a:prstGeom>
        </p:spPr>
        <p:txBody>
          <a:bodyPr wrap="square">
            <a:spAutoFit/>
          </a:bodyPr>
          <a:lstStyle/>
          <a:p>
            <a:pPr algn="ctr"/>
            <a:r>
              <a:rPr lang="en-GB" sz="1200" spc="-5" dirty="0">
                <a:solidFill>
                  <a:schemeClr val="bg1"/>
                </a:solidFill>
                <a:latin typeface="Carlito"/>
                <a:cs typeface="Carlito"/>
              </a:rPr>
              <a:t>Flows</a:t>
            </a:r>
            <a:endParaRPr lang="en-GB" sz="1200" dirty="0"/>
          </a:p>
        </p:txBody>
      </p:sp>
      <p:sp>
        <p:nvSpPr>
          <p:cNvPr id="120" name="Rectangle 119">
            <a:extLst>
              <a:ext uri="{FF2B5EF4-FFF2-40B4-BE49-F238E27FC236}">
                <a16:creationId xmlns:a16="http://schemas.microsoft.com/office/drawing/2014/main" id="{5EC89005-93CB-47CE-B84B-DE480BC0620A}"/>
              </a:ext>
            </a:extLst>
          </p:cNvPr>
          <p:cNvSpPr/>
          <p:nvPr/>
        </p:nvSpPr>
        <p:spPr>
          <a:xfrm>
            <a:off x="2899028" y="3471665"/>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1" name="Rectangle 120">
            <a:extLst>
              <a:ext uri="{FF2B5EF4-FFF2-40B4-BE49-F238E27FC236}">
                <a16:creationId xmlns:a16="http://schemas.microsoft.com/office/drawing/2014/main" id="{CDB709DF-1FA7-44E2-A34B-F29CBECFC218}"/>
              </a:ext>
            </a:extLst>
          </p:cNvPr>
          <p:cNvSpPr/>
          <p:nvPr/>
        </p:nvSpPr>
        <p:spPr>
          <a:xfrm>
            <a:off x="1260331" y="3288381"/>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2" name="Rectangle 121">
            <a:extLst>
              <a:ext uri="{FF2B5EF4-FFF2-40B4-BE49-F238E27FC236}">
                <a16:creationId xmlns:a16="http://schemas.microsoft.com/office/drawing/2014/main" id="{E033F222-8AA6-488A-AFBD-96F2E80E3B95}"/>
              </a:ext>
            </a:extLst>
          </p:cNvPr>
          <p:cNvSpPr/>
          <p:nvPr/>
        </p:nvSpPr>
        <p:spPr>
          <a:xfrm>
            <a:off x="5039901" y="3477873"/>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
        <p:nvSpPr>
          <p:cNvPr id="123" name="Rectangle 122">
            <a:extLst>
              <a:ext uri="{FF2B5EF4-FFF2-40B4-BE49-F238E27FC236}">
                <a16:creationId xmlns:a16="http://schemas.microsoft.com/office/drawing/2014/main" id="{72B62FDE-40BB-4B3A-822C-7371403F3194}"/>
              </a:ext>
            </a:extLst>
          </p:cNvPr>
          <p:cNvSpPr/>
          <p:nvPr/>
        </p:nvSpPr>
        <p:spPr>
          <a:xfrm>
            <a:off x="7335609" y="3614408"/>
            <a:ext cx="802022" cy="276999"/>
          </a:xfrm>
          <a:prstGeom prst="rect">
            <a:avLst/>
          </a:prstGeom>
        </p:spPr>
        <p:txBody>
          <a:bodyPr wrap="square">
            <a:spAutoFit/>
          </a:bodyPr>
          <a:lstStyle/>
          <a:p>
            <a:pPr algn="ctr"/>
            <a:r>
              <a:rPr lang="en-GB" sz="1200" spc="-5" dirty="0">
                <a:solidFill>
                  <a:schemeClr val="bg1"/>
                </a:solidFill>
                <a:latin typeface="Carlito"/>
                <a:cs typeface="Carlito"/>
              </a:rPr>
              <a:t>DLP</a:t>
            </a:r>
            <a:endParaRPr lang="en-GB" sz="1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328131"/>
            <a:ext cx="6768085" cy="206275"/>
          </a:xfrm>
        </p:spPr>
        <p:txBody>
          <a:bodyPr/>
          <a:lstStyle/>
          <a:p>
            <a:pPr marL="454659" marR="537210" indent="2540">
              <a:lnSpc>
                <a:spcPts val="1320"/>
              </a:lnSpc>
            </a:pPr>
            <a:r>
              <a:rPr lang="en-GB" sz="2400" b="1" spc="-5" dirty="0">
                <a:solidFill>
                  <a:schemeClr val="bg1">
                    <a:lumMod val="50000"/>
                  </a:schemeClr>
                </a:solidFill>
                <a:latin typeface="Carlito"/>
                <a:cs typeface="Carlito"/>
              </a:rPr>
              <a:t>SECURING</a:t>
            </a:r>
            <a:r>
              <a:rPr lang="en-GB" sz="2400" b="1" spc="-75" dirty="0">
                <a:solidFill>
                  <a:schemeClr val="bg1">
                    <a:lumMod val="50000"/>
                  </a:schemeClr>
                </a:solidFill>
                <a:latin typeface="Carlito"/>
                <a:cs typeface="Carlito"/>
              </a:rPr>
              <a:t> </a:t>
            </a:r>
            <a:r>
              <a:rPr lang="en-GB" sz="2400" b="1" spc="-15" dirty="0">
                <a:solidFill>
                  <a:schemeClr val="bg1">
                    <a:lumMod val="50000"/>
                  </a:schemeClr>
                </a:solidFill>
                <a:latin typeface="Carlito"/>
                <a:cs typeface="Carlito"/>
              </a:rPr>
              <a:t>YOUR  </a:t>
            </a:r>
            <a:r>
              <a:rPr lang="en-GB" sz="2400" b="1" dirty="0">
                <a:solidFill>
                  <a:schemeClr val="bg1">
                    <a:lumMod val="50000"/>
                  </a:schemeClr>
                </a:solidFill>
                <a:latin typeface="Carlito"/>
                <a:cs typeface="Carlito"/>
              </a:rPr>
              <a:t>EN</a:t>
            </a:r>
            <a:r>
              <a:rPr lang="en-GB" sz="2400" b="1" spc="-5" dirty="0">
                <a:solidFill>
                  <a:schemeClr val="bg1">
                    <a:lumMod val="50000"/>
                  </a:schemeClr>
                </a:solidFill>
                <a:latin typeface="Carlito"/>
                <a:cs typeface="Carlito"/>
              </a:rPr>
              <a:t>VI</a:t>
            </a:r>
            <a:r>
              <a:rPr lang="en-GB" sz="2400" b="1" spc="-15" dirty="0">
                <a:solidFill>
                  <a:schemeClr val="bg1">
                    <a:lumMod val="50000"/>
                  </a:schemeClr>
                </a:solidFill>
                <a:latin typeface="Carlito"/>
                <a:cs typeface="Carlito"/>
              </a:rPr>
              <a:t>R</a:t>
            </a:r>
            <a:r>
              <a:rPr lang="en-GB" sz="2400" b="1" dirty="0">
                <a:solidFill>
                  <a:schemeClr val="bg1">
                    <a:lumMod val="50000"/>
                  </a:schemeClr>
                </a:solidFill>
                <a:latin typeface="Carlito"/>
                <a:cs typeface="Carlito"/>
              </a:rPr>
              <a:t>ON</a:t>
            </a:r>
            <a:r>
              <a:rPr lang="en-GB" sz="2400" b="1" spc="-5" dirty="0">
                <a:solidFill>
                  <a:schemeClr val="bg1">
                    <a:lumMod val="50000"/>
                  </a:schemeClr>
                </a:solidFill>
                <a:latin typeface="Carlito"/>
                <a:cs typeface="Carlito"/>
              </a:rPr>
              <a:t>M</a:t>
            </a:r>
            <a:r>
              <a:rPr lang="en-GB" sz="2400" b="1" dirty="0">
                <a:solidFill>
                  <a:schemeClr val="bg1">
                    <a:lumMod val="50000"/>
                  </a:schemeClr>
                </a:solidFill>
                <a:latin typeface="Carlito"/>
                <a:cs typeface="Carlito"/>
              </a:rPr>
              <a:t>ENTS</a:t>
            </a:r>
            <a:endParaRPr lang="en-GB" sz="2400" dirty="0">
              <a:solidFill>
                <a:schemeClr val="bg1">
                  <a:lumMod val="50000"/>
                </a:schemeClr>
              </a:solidFill>
              <a:latin typeface="Carlito"/>
              <a:cs typeface="Carlito"/>
            </a:endParaRPr>
          </a:p>
        </p:txBody>
      </p:sp>
    </p:spTree>
    <p:extLst>
      <p:ext uri="{BB962C8B-B14F-4D97-AF65-F5344CB8AC3E}">
        <p14:creationId xmlns:p14="http://schemas.microsoft.com/office/powerpoint/2010/main" val="20697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298828" y="2409012"/>
              <a:ext cx="105981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141796" y="1153845"/>
            <a:ext cx="906704"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5470020" y="2372786"/>
            <a:ext cx="1578480"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4430578" y="3191469"/>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4430578" y="4237123"/>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4451795" y="5442531"/>
            <a:ext cx="2602591" cy="391196"/>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1"/>
            <a:ext cx="4866731" cy="1477328"/>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5. Cross-tenant inbound &amp; outbound restrictions to the </a:t>
            </a:r>
            <a:r>
              <a:rPr lang="fr-FR" sz="2400" dirty="0">
                <a:gradFill>
                  <a:gsLst>
                    <a:gs pos="0">
                      <a:prstClr val="black"/>
                    </a:gs>
                    <a:gs pos="86000">
                      <a:prstClr val="black"/>
                    </a:gs>
                  </a:gsLst>
                  <a:lin ang="5400000" scaled="0"/>
                </a:gradFill>
                <a:latin typeface="Segoe UI Light"/>
              </a:rPr>
              <a:t>300+ connectors to cloud services, content services, </a:t>
            </a:r>
            <a:r>
              <a:rPr lang="fr-FR" sz="2400" dirty="0" err="1">
                <a:gradFill>
                  <a:gsLst>
                    <a:gs pos="0">
                      <a:prstClr val="black"/>
                    </a:gs>
                    <a:gs pos="86000">
                      <a:prstClr val="black"/>
                    </a:gs>
                  </a:gsLst>
                  <a:lin ang="5400000" scaled="0"/>
                </a:gradFill>
                <a:latin typeface="Segoe UI Light"/>
              </a:rPr>
              <a:t>DBs</a:t>
            </a:r>
            <a:r>
              <a:rPr lang="fr-FR" sz="2400" dirty="0">
                <a:gradFill>
                  <a:gsLst>
                    <a:gs pos="0">
                      <a:prstClr val="black"/>
                    </a:gs>
                    <a:gs pos="86000">
                      <a:prstClr val="black"/>
                    </a:gs>
                  </a:gsLst>
                  <a:lin ang="5400000" scaled="0"/>
                </a:gradFill>
                <a:latin typeface="Segoe UI Light"/>
              </a:rPr>
              <a:t>, APIs, etc.</a:t>
            </a:r>
          </a:p>
        </p:txBody>
      </p:sp>
    </p:spTree>
    <p:extLst>
      <p:ext uri="{BB962C8B-B14F-4D97-AF65-F5344CB8AC3E}">
        <p14:creationId xmlns:p14="http://schemas.microsoft.com/office/powerpoint/2010/main" val="4289524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482224" y="1304511"/>
            <a:ext cx="5613777" cy="5324887"/>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1206113" y="1762209"/>
            <a:ext cx="3749521" cy="1881380"/>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PowerApps</a:t>
              </a:r>
              <a:endParaRPr lang="en-US" sz="2615"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89345" cy="440890"/>
            </a:xfrm>
            <a:prstGeom prst="rect">
              <a:avLst/>
            </a:prstGeom>
            <a:noFill/>
          </p:spPr>
          <p:txBody>
            <a:bodyPr wrap="none" lIns="243840" tIns="195072" rIns="243840" bIns="195072" rtlCol="0">
              <a:spAutoFit/>
            </a:bodyPr>
            <a:lstStyle/>
            <a:p>
              <a:pPr defTabSz="1219170">
                <a:lnSpc>
                  <a:spcPct val="90000"/>
                </a:lnSpc>
                <a:spcAft>
                  <a:spcPts val="800"/>
                </a:spcAft>
              </a:pPr>
              <a:r>
                <a:rPr lang="en-US" sz="1400">
                  <a:solidFill>
                    <a:prstClr val="white"/>
                  </a:solidFill>
                  <a:latin typeface="Segoe UI Light"/>
                </a:rPr>
                <a:t>Dev</a:t>
              </a:r>
              <a:endParaRPr lang="en-US" sz="3200">
                <a:solidFill>
                  <a:prstClr val="white"/>
                </a:solidFill>
                <a:latin typeface="Segoe UI Light"/>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409313" y="1965409"/>
            <a:ext cx="3749521" cy="1881380"/>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PowerApps</a:t>
              </a:r>
              <a:endParaRPr lang="en-US" sz="2615">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69"/>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Flows</a:t>
              </a:r>
              <a:endParaRPr lang="en-US" sz="2615"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4840" tIns="57420" rIns="114840" bIns="57420" numCol="1" anchor="ctr" anchorCtr="0" compatLnSpc="1">
              <a:prstTxWarp prst="textNoShape">
                <a:avLst/>
              </a:prstTxWarp>
            </a:bodyPr>
            <a:lstStyle/>
            <a:p>
              <a:pPr algn="ctr" defTabSz="1148293" fontAlgn="base">
                <a:defRPr/>
              </a:pPr>
              <a:endParaRPr lang="en-US" sz="2307">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68"/>
              <a:ext cx="555220"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576600"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612513" y="2168609"/>
            <a:ext cx="3749521" cy="1881380"/>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68"/>
              <a:ext cx="914659"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Apps</a:t>
              </a:r>
              <a:endParaRPr lang="en-US" sz="2615"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08016" y="2409567"/>
              <a:ext cx="1159345" cy="16932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dirty="0">
                  <a:gradFill>
                    <a:gsLst>
                      <a:gs pos="2917">
                        <a:srgbClr val="282828"/>
                      </a:gs>
                      <a:gs pos="30000">
                        <a:srgbClr val="282828"/>
                      </a:gs>
                    </a:gsLst>
                    <a:lin ang="5400000" scaled="0"/>
                  </a:gradFill>
                  <a:latin typeface="Segoe UI"/>
                </a:rPr>
                <a:t>Power Automate</a:t>
              </a:r>
              <a:endParaRPr lang="en-US" sz="2615"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1" rIns="119523" bIns="59761" numCol="1" anchor="t" anchorCtr="0" compatLnSpc="1">
                <a:prstTxWarp prst="textNoShape">
                  <a:avLst/>
                </a:prstTxWarp>
              </a:bodyPr>
              <a:lstStyle/>
              <a:p>
                <a:pPr defTabSz="1218936"/>
                <a:endParaRPr lang="en-US" sz="240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35943" cy="440890"/>
            </a:xfrm>
            <a:prstGeom prst="rect">
              <a:avLst/>
            </a:prstGeom>
            <a:noFill/>
          </p:spPr>
          <p:txBody>
            <a:bodyPr wrap="none" lIns="243840" tIns="195072" rIns="243840" bIns="195072"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219170">
                <a:spcAft>
                  <a:spcPts val="800"/>
                </a:spcAft>
              </a:pPr>
              <a:r>
                <a:rPr lang="en-US" sz="1400">
                  <a:gradFill>
                    <a:gsLst>
                      <a:gs pos="0">
                        <a:prstClr val="white"/>
                      </a:gs>
                      <a:gs pos="100000">
                        <a:prstClr val="white"/>
                      </a:gs>
                    </a:gsLst>
                    <a:lin ang="5400000" scaled="0"/>
                  </a:gradFill>
                  <a:latin typeface="Segoe UI Light"/>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1328324" y="1028091"/>
            <a:ext cx="3627309" cy="5528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a:gradFill>
                  <a:gsLst>
                    <a:gs pos="0">
                      <a:srgbClr val="FFFFFF"/>
                    </a:gs>
                    <a:gs pos="100000">
                      <a:srgbClr val="FFFFFF"/>
                    </a:gs>
                  </a:gsLst>
                  <a:lin ang="5400000" scaled="0"/>
                </a:gradFill>
                <a:latin typeface="Segoe UI Ligh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734725" y="4072531"/>
            <a:ext cx="3627311" cy="242352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744263" y="3924355"/>
            <a:ext cx="3608885" cy="283643"/>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2062757" y="3986485"/>
            <a:ext cx="2210899" cy="920633"/>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3110864" y="4448994"/>
            <a:ext cx="740293" cy="22576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84621">
              <a:defRPr/>
            </a:pPr>
            <a:r>
              <a:rPr lang="en-US" sz="1467">
                <a:gradFill>
                  <a:gsLst>
                    <a:gs pos="2917">
                      <a:srgbClr val="282828"/>
                    </a:gs>
                    <a:gs pos="30000">
                      <a:srgbClr val="282828"/>
                    </a:gs>
                  </a:gsLst>
                  <a:lin ang="5400000" scaled="0"/>
                </a:gradFill>
                <a:latin typeface="Segoe UI"/>
              </a:rPr>
              <a:t>CDS</a:t>
            </a:r>
            <a:endParaRPr lang="en-US" sz="2615">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5854" y="4292941"/>
            <a:ext cx="490153" cy="490153"/>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2062757" y="5078564"/>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7076" y="5161624"/>
            <a:ext cx="1922261" cy="109072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6299200" y="3334347"/>
            <a:ext cx="696331" cy="738664"/>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7166519" y="1149340"/>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7166519" y="2368281"/>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7145301" y="3029897"/>
            <a:ext cx="4866731" cy="738664"/>
          </a:xfrm>
          <a:prstGeom prst="rect">
            <a:avLst/>
          </a:prstGeom>
          <a:noFill/>
        </p:spPr>
        <p:txBody>
          <a:bodyPr wrap="square" lIns="0" tIns="0" rIns="0" bIns="0" rtlCol="0">
            <a:spAutoFit/>
          </a:bodyPr>
          <a:lstStyle/>
          <a:p>
            <a:pPr defTabSz="1219170"/>
            <a:r>
              <a:rPr lang="en-US" sz="2400" dirty="0">
                <a:gradFill>
                  <a:gsLst>
                    <a:gs pos="0">
                      <a:prstClr val="black"/>
                    </a:gs>
                    <a:gs pos="86000">
                      <a:prstClr val="black"/>
                    </a:gs>
                  </a:gsLst>
                  <a:lin ang="5400000" scaled="0"/>
                </a:gradFill>
                <a:latin typeface="Segoe UI Light"/>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7145301" y="4248053"/>
            <a:ext cx="4866731" cy="369332"/>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7166519" y="5280960"/>
            <a:ext cx="4866731" cy="738664"/>
          </a:xfrm>
          <a:prstGeom prst="rect">
            <a:avLst/>
          </a:prstGeom>
          <a:noFill/>
        </p:spPr>
        <p:txBody>
          <a:bodyPr wrap="square" lIns="0" tIns="0" rIns="0" bIns="0" rtlCol="0">
            <a:spAutoFit/>
          </a:bodyPr>
          <a:lstStyle/>
          <a:p>
            <a:pPr defTabSz="1219170"/>
            <a:r>
              <a:rPr lang="en-US" sz="2400">
                <a:gradFill>
                  <a:gsLst>
                    <a:gs pos="0">
                      <a:prstClr val="black"/>
                    </a:gs>
                    <a:gs pos="86000">
                      <a:prstClr val="black"/>
                    </a:gs>
                  </a:gsLst>
                  <a:lin ang="5400000" scaled="0"/>
                </a:gradFill>
                <a:latin typeface="Segoe UI Light"/>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7145302" y="1149341"/>
            <a:ext cx="4773649" cy="5480057"/>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9120">
              <a:lnSpc>
                <a:spcPct val="90000"/>
              </a:lnSpc>
              <a:spcAft>
                <a:spcPts val="444"/>
              </a:spcAft>
              <a:defRPr/>
            </a:pPr>
            <a:endParaRPr lang="en-US" sz="3200" u="sng" dirty="0">
              <a:solidFill>
                <a:prstClr val="white"/>
              </a:solidFill>
              <a:latin typeface="Segoe UI Light"/>
            </a:endParaRPr>
          </a:p>
          <a:p>
            <a:pPr algn="ctr" defTabSz="1219120">
              <a:lnSpc>
                <a:spcPct val="90000"/>
              </a:lnSpc>
              <a:spcAft>
                <a:spcPts val="444"/>
              </a:spcAft>
              <a:defRPr/>
            </a:pPr>
            <a:r>
              <a:rPr lang="en-US" sz="3200" u="sng" dirty="0">
                <a:solidFill>
                  <a:prstClr val="white"/>
                </a:solidFill>
                <a:latin typeface="Segoe UI Light"/>
              </a:rPr>
              <a:t>Secure your data at rest</a:t>
            </a:r>
          </a:p>
          <a:p>
            <a:pPr marL="380990" indent="-380990"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There is no such thing as security through obscurity</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Power Apps and Power Automate do not provide users with access to any data assets that they don’t already have access to. </a:t>
            </a:r>
          </a:p>
          <a:p>
            <a:pPr marL="609585" indent="-609585" defTabSz="1219120">
              <a:lnSpc>
                <a:spcPct val="90000"/>
              </a:lnSpc>
              <a:spcAft>
                <a:spcPts val="444"/>
              </a:spcAft>
              <a:buFont typeface="Arial" panose="020B0604020202020204" pitchFamily="34" charset="0"/>
              <a:buChar char="•"/>
              <a:defRPr/>
            </a:pPr>
            <a:endParaRPr lang="en-US" sz="2400" dirty="0">
              <a:solidFill>
                <a:prstClr val="white"/>
              </a:solidFill>
              <a:latin typeface="Segoe UI Light"/>
            </a:endParaRPr>
          </a:p>
          <a:p>
            <a:pPr marL="609585" indent="-609585" defTabSz="1219120">
              <a:lnSpc>
                <a:spcPct val="90000"/>
              </a:lnSpc>
              <a:spcAft>
                <a:spcPts val="444"/>
              </a:spcAft>
              <a:buFont typeface="Arial" panose="020B0604020202020204" pitchFamily="34" charset="0"/>
              <a:buChar char="•"/>
              <a:defRPr/>
            </a:pPr>
            <a:r>
              <a:rPr lang="en-US" sz="2400" dirty="0">
                <a:solidFill>
                  <a:prstClr val="white"/>
                </a:solidFill>
                <a:latin typeface="Segoe UI Light"/>
              </a:rPr>
              <a:t>Users should only have access to data that they really require access to. </a:t>
            </a:r>
          </a:p>
          <a:p>
            <a:pPr defTabSz="1219170"/>
            <a:endParaRPr lang="en-US" sz="2400" dirty="0">
              <a:solidFill>
                <a:prstClr val="white"/>
              </a:solidFill>
              <a:latin typeface="Segoe UI Light"/>
            </a:endParaRPr>
          </a:p>
        </p:txBody>
      </p:sp>
    </p:spTree>
    <p:extLst>
      <p:ext uri="{BB962C8B-B14F-4D97-AF65-F5344CB8AC3E}">
        <p14:creationId xmlns:p14="http://schemas.microsoft.com/office/powerpoint/2010/main" val="2162789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493906" y="228603"/>
            <a:ext cx="11295781" cy="498598"/>
          </a:xfrm>
        </p:spPr>
        <p:txBody>
          <a:bodyPr>
            <a:normAutofit fontScale="90000"/>
          </a:bodyPr>
          <a:lstStyle/>
          <a:p>
            <a:r>
              <a:rPr lang="en-US" sz="3600" spc="-50" dirty="0">
                <a:solidFill>
                  <a:srgbClr val="418AB3"/>
                </a:solidFill>
                <a:ea typeface="+mj-ea"/>
                <a:cs typeface="+mj-cs"/>
              </a:rPr>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496948" y="1796819"/>
            <a:ext cx="5491005" cy="3956083"/>
          </a:xfrm>
        </p:spPr>
        <p:txBody>
          <a:bodyPr/>
          <a:lstStyle/>
          <a:p>
            <a:r>
              <a:rPr lang="en-US" sz="3200"/>
              <a:t>Azure AD Premium required</a:t>
            </a:r>
          </a:p>
          <a:p>
            <a:r>
              <a:rPr lang="en-US" sz="32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9959" y="1936021"/>
            <a:ext cx="5795444" cy="3816752"/>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8017" y="258583"/>
            <a:ext cx="11678623" cy="498598"/>
          </a:xfrm>
        </p:spPr>
        <p:txBody>
          <a:bodyPr>
            <a:normAutofit fontScale="90000"/>
          </a:bodyPr>
          <a:lstStyle/>
          <a:p>
            <a:r>
              <a:rPr lang="en-US" sz="3600" spc="-50" dirty="0">
                <a:solidFill>
                  <a:srgbClr val="418AB3"/>
                </a:solidFill>
                <a:ea typeface="+mj-ea"/>
                <a:cs typeface="+mj-cs"/>
              </a:rPr>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249499" y="1296050"/>
            <a:ext cx="1600200" cy="178427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448823" y="1765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448823" y="2146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448823" y="2527815"/>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54756" y="1216825"/>
            <a:ext cx="4648200" cy="203693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335361" y="1220755"/>
            <a:ext cx="1497846"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870877" y="1305389"/>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2307262" y="1243960"/>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Environment Roles </a:t>
            </a:r>
            <a:r>
              <a:rPr lang="en-US" sz="1400">
                <a:gradFill>
                  <a:gsLst>
                    <a:gs pos="2917">
                      <a:prstClr val="black"/>
                    </a:gs>
                    <a:gs pos="30000">
                      <a:prstClr val="black"/>
                    </a:gs>
                  </a:gsLst>
                  <a:lin ang="5400000" scaled="0"/>
                </a:gradFill>
                <a:latin typeface="Segoe UI Light"/>
              </a:rPr>
              <a:t>(Maker/Admin)</a:t>
            </a:r>
            <a:endParaRPr lang="en-US">
              <a:gradFill>
                <a:gsLst>
                  <a:gs pos="2917">
                    <a:prstClr val="black"/>
                  </a:gs>
                  <a:gs pos="30000">
                    <a:prstClr val="black"/>
                  </a:gs>
                </a:gsLst>
                <a:lin ang="5400000" scaled="0"/>
              </a:gradFill>
              <a:latin typeface="Segoe UI Light"/>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892421" y="2097253"/>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2328808" y="2035824"/>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602556" y="1765815"/>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260719" y="3601857"/>
            <a:ext cx="1600200" cy="2459449"/>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652113" y="5693221"/>
            <a:ext cx="811440" cy="369075"/>
          </a:xfrm>
          <a:prstGeom prst="rect">
            <a:avLst/>
          </a:prstGeom>
          <a:noFill/>
        </p:spPr>
        <p:txBody>
          <a:bodyPr wrap="none" rtlCol="0">
            <a:spAutoFit/>
          </a:bodyPr>
          <a:lstStyle/>
          <a:p>
            <a:pPr algn="ctr" defTabSz="587275">
              <a:defRPr/>
            </a:pPr>
            <a:r>
              <a:rPr lang="en-US" sz="899">
                <a:solidFill>
                  <a:prstClr val="white"/>
                </a:solidFill>
                <a:latin typeface="Segoe UI" panose="020B0502040204020203" pitchFamily="34" charset="0"/>
                <a:cs typeface="Segoe UI" panose="020B0502040204020203" pitchFamily="34" charset="0"/>
              </a:rPr>
              <a:t>Common </a:t>
            </a:r>
            <a:br>
              <a:rPr lang="en-US" sz="899">
                <a:solidFill>
                  <a:prstClr val="white"/>
                </a:solidFill>
                <a:latin typeface="Segoe UI" panose="020B0502040204020203" pitchFamily="34" charset="0"/>
                <a:cs typeface="Segoe UI" panose="020B0502040204020203" pitchFamily="34" charset="0"/>
              </a:rPr>
            </a:br>
            <a:r>
              <a:rPr lang="en-US" sz="899">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460043" y="4071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460043" y="4452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Light"/>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460043" y="4833621"/>
            <a:ext cx="1143000" cy="304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Light"/>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65976" y="3522633"/>
            <a:ext cx="4648200" cy="2629300"/>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346580" y="3526563"/>
            <a:ext cx="1486625" cy="517065"/>
          </a:xfrm>
          <a:prstGeom prst="rect">
            <a:avLst/>
          </a:prstGeom>
          <a:noFill/>
        </p:spPr>
        <p:txBody>
          <a:bodyPr wrap="none" lIns="182880" tIns="146304" rIns="182880" bIns="146304" rtlCol="0">
            <a:spAutoFit/>
          </a:bodyPr>
          <a:lstStyle/>
          <a:p>
            <a:pPr defTabSz="1219170">
              <a:lnSpc>
                <a:spcPct val="90000"/>
              </a:lnSpc>
              <a:spcAft>
                <a:spcPts val="600"/>
              </a:spcAft>
            </a:pPr>
            <a:r>
              <a:rPr lang="en-US" sz="1600" b="1">
                <a:solidFill>
                  <a:prstClr val="white"/>
                </a:solidFill>
                <a:latin typeface="Segoe UI Light"/>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2318482" y="3549767"/>
            <a:ext cx="2343295" cy="738664"/>
          </a:xfrm>
          <a:prstGeom prst="rect">
            <a:avLst/>
          </a:prstGeom>
          <a:noFill/>
        </p:spPr>
        <p:txBody>
          <a:bodyPr wrap="square" lIns="182880" tIns="146304" rIns="182880" bIns="146304" rtlCol="0">
            <a:spAutoFit/>
          </a:bodyPr>
          <a:lstStyle/>
          <a:p>
            <a:pPr defTabSz="1219170">
              <a:lnSpc>
                <a:spcPct val="90000"/>
              </a:lnSpc>
              <a:spcAft>
                <a:spcPts val="600"/>
              </a:spcAft>
            </a:pPr>
            <a:r>
              <a:rPr lang="en-US" strike="sngStrike">
                <a:gradFill>
                  <a:gsLst>
                    <a:gs pos="2917">
                      <a:prstClr val="black"/>
                    </a:gs>
                    <a:gs pos="30000">
                      <a:prstClr val="black"/>
                    </a:gs>
                  </a:gsLst>
                  <a:lin ang="5400000" scaled="0"/>
                </a:gradFill>
                <a:latin typeface="Segoe UI Light"/>
              </a:rPr>
              <a:t>Environment Roles </a:t>
            </a:r>
            <a:r>
              <a:rPr lang="en-US" sz="1400" strike="sngStrike">
                <a:gradFill>
                  <a:gsLst>
                    <a:gs pos="2917">
                      <a:prstClr val="black"/>
                    </a:gs>
                    <a:gs pos="30000">
                      <a:prstClr val="black"/>
                    </a:gs>
                  </a:gsLst>
                  <a:lin ang="5400000" scaled="0"/>
                </a:gradFill>
                <a:latin typeface="Segoe UI Light"/>
              </a:rPr>
              <a:t>(Maker/Admin)</a:t>
            </a:r>
            <a:endParaRPr lang="en-US" strike="sngStrike">
              <a:gradFill>
                <a:gsLst>
                  <a:gs pos="2917">
                    <a:prstClr val="black"/>
                  </a:gs>
                  <a:gs pos="30000">
                    <a:prstClr val="black"/>
                  </a:gs>
                </a:gsLst>
                <a:lin ang="5400000" scaled="0"/>
              </a:gradFill>
              <a:latin typeface="Segoe UI Light"/>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903641" y="4403060"/>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2340028" y="4341631"/>
            <a:ext cx="2487861" cy="815608"/>
          </a:xfrm>
          <a:prstGeom prst="rect">
            <a:avLst/>
          </a:prstGeom>
          <a:noFill/>
        </p:spPr>
        <p:txBody>
          <a:bodyPr wrap="non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Resource Permissions </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(Owner/Contributor/User…)</a:t>
            </a:r>
            <a:endParaRPr lang="en-US" sz="2000">
              <a:gradFill>
                <a:gsLst>
                  <a:gs pos="2917">
                    <a:prstClr val="black"/>
                  </a:gs>
                  <a:gs pos="30000">
                    <a:prstClr val="black"/>
                  </a:gs>
                </a:gsLst>
                <a:lin ang="5400000" scaled="0"/>
              </a:gradFill>
              <a:latin typeface="Segoe UI Light"/>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912179" y="5222761"/>
            <a:ext cx="492560" cy="38100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2348564" y="5161333"/>
            <a:ext cx="2641749" cy="815608"/>
          </a:xfrm>
          <a:prstGeom prst="rect">
            <a:avLst/>
          </a:prstGeom>
          <a:noFill/>
        </p:spPr>
        <p:txBody>
          <a:bodyPr wrap="square" lIns="182880" tIns="146304" rIns="182880" bIns="146304" rtlCol="0">
            <a:spAutoFit/>
          </a:bodyPr>
          <a:lstStyle/>
          <a:p>
            <a:pPr defTabSz="1219170">
              <a:lnSpc>
                <a:spcPct val="90000"/>
              </a:lnSpc>
              <a:spcAft>
                <a:spcPts val="600"/>
              </a:spcAft>
            </a:pPr>
            <a:r>
              <a:rPr lang="en-US">
                <a:gradFill>
                  <a:gsLst>
                    <a:gs pos="2917">
                      <a:prstClr val="black"/>
                    </a:gs>
                    <a:gs pos="30000">
                      <a:prstClr val="black"/>
                    </a:gs>
                  </a:gsLst>
                  <a:lin ang="5400000" scaled="0"/>
                </a:gradFill>
                <a:latin typeface="Segoe UI Light"/>
              </a:rPr>
              <a:t>Env &amp; CDS Roles</a:t>
            </a:r>
          </a:p>
          <a:p>
            <a:pPr defTabSz="1219170">
              <a:lnSpc>
                <a:spcPct val="90000"/>
              </a:lnSpc>
              <a:spcAft>
                <a:spcPts val="600"/>
              </a:spcAft>
            </a:pPr>
            <a:r>
              <a:rPr lang="en-US" sz="1400">
                <a:gradFill>
                  <a:gsLst>
                    <a:gs pos="2917">
                      <a:prstClr val="black"/>
                    </a:gs>
                    <a:gs pos="30000">
                      <a:prstClr val="black"/>
                    </a:gs>
                  </a:gsLst>
                  <a:lin ang="5400000" scaled="0"/>
                </a:gradFill>
                <a:latin typeface="Segoe UI Light"/>
              </a:rPr>
              <a:t>(Maker/Admin/Customizer…)</a:t>
            </a:r>
            <a:endParaRPr lang="en-US" sz="2800">
              <a:gradFill>
                <a:gsLst>
                  <a:gs pos="2917">
                    <a:prstClr val="black"/>
                  </a:gs>
                  <a:gs pos="30000">
                    <a:prstClr val="black"/>
                  </a:gs>
                </a:gsLst>
                <a:lin ang="5400000" scaled="0"/>
              </a:gradFill>
              <a:latin typeface="Segoe UI Light"/>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613776" y="4071621"/>
            <a:ext cx="182880" cy="10668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endParaRPr lang="en-US">
              <a:solidFill>
                <a:prstClr val="black"/>
              </a:solidFill>
              <a:latin typeface="Segoe UI Light"/>
            </a:endParaRP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5119339" y="1012912"/>
            <a:ext cx="6929651" cy="56138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4792" indent="-304792" defTabSz="1243625">
              <a:buFont typeface="Wingdings" panose="05000000000000000000" pitchFamily="2" charset="2"/>
              <a:buChar char="§"/>
            </a:pPr>
            <a:r>
              <a:rPr lang="en-US" sz="3200" dirty="0">
                <a:solidFill>
                  <a:prstClr val="black"/>
                </a:solidFill>
              </a:rPr>
              <a:t>Access is controlled at three levels</a:t>
            </a:r>
          </a:p>
          <a:p>
            <a:pPr marL="609585" lvl="1" indent="-304792" defTabSz="1243625">
              <a:buFont typeface="Wingdings" panose="05000000000000000000" pitchFamily="2" charset="2"/>
              <a:buChar char="§"/>
            </a:pPr>
            <a:r>
              <a:rPr lang="en-US" sz="2400" dirty="0">
                <a:solidFill>
                  <a:prstClr val="black"/>
                </a:solidFill>
                <a:latin typeface="Segoe UI Light"/>
              </a:rPr>
              <a:t>Environment roles</a:t>
            </a:r>
          </a:p>
          <a:p>
            <a:pPr marL="609585" lvl="1" indent="-304792" defTabSz="1243625">
              <a:buFont typeface="Wingdings" panose="05000000000000000000" pitchFamily="2" charset="2"/>
              <a:buChar char="§"/>
            </a:pPr>
            <a:r>
              <a:rPr lang="en-US" sz="2400" dirty="0">
                <a:solidFill>
                  <a:prstClr val="black"/>
                </a:solidFill>
                <a:latin typeface="Segoe UI Light"/>
              </a:rPr>
              <a:t>Resource permissions for apps/flows/custom connectors/etc.</a:t>
            </a:r>
          </a:p>
          <a:p>
            <a:pPr marL="609585" lvl="1" indent="-304792" defTabSz="1243625">
              <a:buFont typeface="Wingdings" panose="05000000000000000000" pitchFamily="2" charset="2"/>
              <a:buChar char="§"/>
            </a:pPr>
            <a:r>
              <a:rPr lang="en-US" sz="2400" dirty="0">
                <a:solidFill>
                  <a:prstClr val="black"/>
                </a:solidFill>
                <a:latin typeface="Segoe UI Light"/>
              </a:rPr>
              <a:t>CDS security roles (if a CDS database has been provisioned)</a:t>
            </a:r>
            <a:endParaRPr lang="en-US" sz="4267" dirty="0">
              <a:solidFill>
                <a:prstClr val="black"/>
              </a:solidFill>
              <a:latin typeface="Segoe UI Light"/>
            </a:endParaRPr>
          </a:p>
          <a:p>
            <a:pPr marL="304792" indent="-304792" defTabSz="1243625">
              <a:buFont typeface="Wingdings" panose="05000000000000000000" pitchFamily="2" charset="2"/>
              <a:buChar char="§"/>
            </a:pPr>
            <a:endParaRPr lang="en-US" sz="3200" dirty="0">
              <a:solidFill>
                <a:prstClr val="black"/>
              </a:solidFill>
            </a:endParaRPr>
          </a:p>
          <a:p>
            <a:pPr marL="304792" indent="-304792" defTabSz="1243625">
              <a:buFont typeface="Wingdings" panose="05000000000000000000" pitchFamily="2" charset="2"/>
              <a:buChar char="§"/>
            </a:pPr>
            <a:r>
              <a:rPr lang="en-US" sz="3200" dirty="0">
                <a:solidFill>
                  <a:prstClr val="black"/>
                </a:solidFill>
              </a:rPr>
              <a:t>Once a CDS database has been created, the CDS security roles take over for controlling security</a:t>
            </a: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a:p>
            <a:pPr marL="304792" indent="-304792" defTabSz="1243625">
              <a:buFont typeface="Wingdings" panose="05000000000000000000" pitchFamily="2" charset="2"/>
              <a:buChar char="§"/>
            </a:pPr>
            <a:endParaRPr lang="en-US" sz="2400" dirty="0">
              <a:solidFill>
                <a:prstClr val="black"/>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41" y="5222761"/>
            <a:ext cx="500888" cy="500888"/>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a:xfrm>
            <a:off x="464213" y="309308"/>
            <a:ext cx="11296416" cy="498598"/>
          </a:xfrm>
        </p:spPr>
        <p:txBody>
          <a:bodyPr>
            <a:normAutofit fontScale="90000"/>
          </a:bodyPr>
          <a:lstStyle/>
          <a:p>
            <a:r>
              <a:rPr lang="en-US" sz="3600" spc="-50" dirty="0">
                <a:solidFill>
                  <a:srgbClr val="418AB3"/>
                </a:solidFill>
                <a:ea typeface="+mj-ea"/>
                <a:cs typeface="+mj-cs"/>
              </a:rPr>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584200" y="1435497"/>
            <a:ext cx="11176429" cy="3834896"/>
          </a:xfrm>
        </p:spPr>
        <p:txBody>
          <a:bodyPr>
            <a:normAutofit lnSpcReduction="10000"/>
          </a:bodyPr>
          <a:lstStyle/>
          <a:p>
            <a:r>
              <a:rPr lang="en-US" sz="2800" dirty="0">
                <a:latin typeface="Calibri" panose="020F0502020204030204" pitchFamily="34" charset="0"/>
                <a:cs typeface="Calibri" panose="020F0502020204030204" pitchFamily="34" charset="0"/>
              </a:rPr>
              <a:t>Users are associated with an environment either directly or the-just in-time via an Azure AD Group</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Access to apps, data and services is by association with one or more security roles</a:t>
            </a:r>
            <a:br>
              <a:rPr lang="en-US" sz="2800" dirty="0">
                <a:latin typeface="Calibri" panose="020F050202020403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Each security role grants discrete privileges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623392" y="932723"/>
          <a:ext cx="11329259" cy="5696674"/>
        </p:xfrm>
        <a:graphic>
          <a:graphicData uri="http://schemas.openxmlformats.org/drawingml/2006/table">
            <a:tbl>
              <a:tblPr firstRow="1" firstCol="1" bandRow="1">
                <a:tableStyleId>{21E4AEA4-8DFA-4A89-87EB-49C32662AFE0}</a:tableStyleId>
              </a:tblPr>
              <a:tblGrid>
                <a:gridCol w="3577660">
                  <a:extLst>
                    <a:ext uri="{9D8B030D-6E8A-4147-A177-3AD203B41FA5}">
                      <a16:colId xmlns:a16="http://schemas.microsoft.com/office/drawing/2014/main" val="3696452284"/>
                    </a:ext>
                  </a:extLst>
                </a:gridCol>
                <a:gridCol w="7751599">
                  <a:extLst>
                    <a:ext uri="{9D8B030D-6E8A-4147-A177-3AD203B41FA5}">
                      <a16:colId xmlns:a16="http://schemas.microsoft.com/office/drawing/2014/main" val="4144515228"/>
                    </a:ext>
                  </a:extLst>
                </a:gridCol>
              </a:tblGrid>
              <a:tr h="302525">
                <a:tc>
                  <a:txBody>
                    <a:bodyPr/>
                    <a:lstStyle/>
                    <a:p>
                      <a:pPr marL="0" marR="0">
                        <a:lnSpc>
                          <a:spcPct val="107000"/>
                        </a:lnSpc>
                        <a:spcBef>
                          <a:spcPts val="0"/>
                        </a:spcBef>
                        <a:spcAft>
                          <a:spcPts val="0"/>
                        </a:spcAft>
                      </a:pPr>
                      <a:r>
                        <a:rPr lang="en-US" sz="1700">
                          <a:effectLst/>
                        </a:rPr>
                        <a:t>Role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tc>
                  <a:txBody>
                    <a:bodyPr/>
                    <a:lstStyle/>
                    <a:p>
                      <a:pPr marL="0" marR="0">
                        <a:lnSpc>
                          <a:spcPct val="107000"/>
                        </a:lnSpc>
                        <a:spcBef>
                          <a:spcPts val="0"/>
                        </a:spcBef>
                        <a:spcAft>
                          <a:spcPts val="0"/>
                        </a:spcAft>
                      </a:pPr>
                      <a:r>
                        <a:rPr lang="en-US" sz="1700">
                          <a:effectLst/>
                        </a:rPr>
                        <a:t>Description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36751" marR="36751" marT="0" marB="0"/>
                </a:tc>
                <a:extLst>
                  <a:ext uri="{0D108BD9-81ED-4DB2-BD59-A6C34878D82A}">
                    <a16:rowId xmlns:a16="http://schemas.microsoft.com/office/drawing/2014/main" val="2736300840"/>
                  </a:ext>
                </a:extLst>
              </a:tr>
              <a:tr h="1397460">
                <a:tc>
                  <a:txBody>
                    <a:bodyPr/>
                    <a:lstStyle/>
                    <a:p>
                      <a:pPr marL="0" marR="0">
                        <a:lnSpc>
                          <a:spcPct val="107000"/>
                        </a:lnSpc>
                        <a:spcBef>
                          <a:spcPts val="0"/>
                        </a:spcBef>
                        <a:spcAft>
                          <a:spcPts val="0"/>
                        </a:spcAft>
                      </a:pPr>
                      <a:r>
                        <a:rPr lang="en-US" sz="2100">
                          <a:effectLst/>
                        </a:rPr>
                        <a:t>Environment Admin / </a:t>
                      </a:r>
                      <a:br>
                        <a:rPr lang="en-US" sz="2100">
                          <a:effectLst/>
                        </a:rPr>
                      </a:br>
                      <a:r>
                        <a:rPr lang="en-US" sz="2100">
                          <a:effectLst/>
                        </a:rPr>
                        <a:t>System Administrator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7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700">
                          <a:effectLst/>
                        </a:rPr>
                        <a:t>Care should be taken in assigning this to the right people.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2203192859"/>
                  </a:ext>
                </a:extLst>
              </a:tr>
              <a:tr h="1051241">
                <a:tc>
                  <a:txBody>
                    <a:bodyPr/>
                    <a:lstStyle/>
                    <a:p>
                      <a:pPr marL="0" marR="0">
                        <a:lnSpc>
                          <a:spcPct val="107000"/>
                        </a:lnSpc>
                        <a:spcBef>
                          <a:spcPts val="0"/>
                        </a:spcBef>
                        <a:spcAft>
                          <a:spcPts val="0"/>
                        </a:spcAft>
                      </a:pPr>
                      <a:r>
                        <a:rPr lang="en-US" sz="2100">
                          <a:effectLst/>
                        </a:rPr>
                        <a:t>System Customizer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7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700">
                          <a:effectLst/>
                        </a:rPr>
                        <a:t>Role can be modified but it is not recommended to modify.</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1160493168"/>
                  </a:ext>
                </a:extLst>
              </a:tr>
              <a:tr h="1244716">
                <a:tc>
                  <a:txBody>
                    <a:bodyPr/>
                    <a:lstStyle/>
                    <a:p>
                      <a:pPr marL="0" marR="0">
                        <a:lnSpc>
                          <a:spcPct val="107000"/>
                        </a:lnSpc>
                        <a:spcBef>
                          <a:spcPts val="0"/>
                        </a:spcBef>
                        <a:spcAft>
                          <a:spcPts val="0"/>
                        </a:spcAft>
                      </a:pPr>
                      <a:r>
                        <a:rPr lang="en-US" sz="2100">
                          <a:effectLst/>
                        </a:rPr>
                        <a:t>Environment Maker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Role can be modified but it is not recommended to modify.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113837854"/>
                  </a:ext>
                </a:extLst>
              </a:tr>
              <a:tr h="1700732">
                <a:tc>
                  <a:txBody>
                    <a:bodyPr/>
                    <a:lstStyle/>
                    <a:p>
                      <a:pPr marL="0" marR="0">
                        <a:lnSpc>
                          <a:spcPct val="107000"/>
                        </a:lnSpc>
                        <a:spcBef>
                          <a:spcPts val="0"/>
                        </a:spcBef>
                        <a:spcAft>
                          <a:spcPts val="0"/>
                        </a:spcAft>
                      </a:pPr>
                      <a:r>
                        <a:rPr lang="en-US" sz="2100">
                          <a:effectLst/>
                        </a:rPr>
                        <a:t>Common Data Service User</a:t>
                      </a:r>
                      <a:endParaRPr lang="en-US" sz="210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7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700" dirty="0">
                          <a:effectLst/>
                        </a:rPr>
                        <a:t>Good role to copy to make a custom security role for users.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45720" marR="4572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3"/>
            <a:ext cx="11296416" cy="498598"/>
          </a:xfrm>
        </p:spPr>
        <p:txBody>
          <a:bodyPr>
            <a:normAutofit fontScale="90000"/>
          </a:bodyPr>
          <a:lstStyle/>
          <a:p>
            <a:r>
              <a:rPr lang="en-US" sz="3600" spc="-50" dirty="0">
                <a:solidFill>
                  <a:srgbClr val="418AB3"/>
                </a:solidFill>
                <a:ea typeface="+mj-ea"/>
                <a:cs typeface="+mj-cs"/>
              </a:rPr>
              <a:t>#5 Cross-tenant inbound &amp; outbound restrictions</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859" y="2141212"/>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8117189" y="3971247"/>
            <a:ext cx="2032000" cy="8128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1045113" y="1070003"/>
            <a:ext cx="3042500" cy="410433"/>
          </a:xfrm>
          <a:prstGeom prst="rect">
            <a:avLst/>
          </a:prstGeom>
          <a:noFill/>
        </p:spPr>
        <p:txBody>
          <a:bodyPr wrap="none" lIns="0" tIns="0" rIns="0" bIns="0" rtlCol="0">
            <a:spAutoFit/>
          </a:bodyPr>
          <a:lstStyle/>
          <a:p>
            <a:pPr defTabSz="1219170"/>
            <a:r>
              <a:rPr lang="en-US" sz="2667" i="1">
                <a:gradFill>
                  <a:gsLst>
                    <a:gs pos="0">
                      <a:prstClr val="black"/>
                    </a:gs>
                    <a:gs pos="86000">
                      <a:prstClr val="black"/>
                    </a:gs>
                  </a:gsLst>
                  <a:lin ang="5400000" scaled="0"/>
                </a:gradFill>
                <a:latin typeface="Segoe UI Light"/>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197012" y="4625088"/>
            <a:ext cx="3249159" cy="523220"/>
          </a:xfrm>
          <a:prstGeom prst="rect">
            <a:avLst/>
          </a:prstGeom>
          <a:noFill/>
        </p:spPr>
        <p:txBody>
          <a:bodyPr wrap="none" rtlCol="0">
            <a:spAutoFit/>
          </a:bodyPr>
          <a:lstStyle/>
          <a:p>
            <a:pPr algn="ctr" defTabSz="1219170"/>
            <a:r>
              <a:rPr lang="en-US" sz="1400" err="1">
                <a:solidFill>
                  <a:prstClr val="black"/>
                </a:solidFill>
                <a:latin typeface="Segoe UI Light"/>
              </a:rPr>
              <a:t>Fabrikam</a:t>
            </a:r>
            <a:r>
              <a:rPr lang="en-US" sz="1400">
                <a:solidFill>
                  <a:prstClr val="black"/>
                </a:solidFill>
                <a:latin typeface="Segoe UI Light"/>
              </a:rPr>
              <a:t> user can establish a connection</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223606" y="1821949"/>
            <a:ext cx="3286091" cy="523220"/>
          </a:xfrm>
          <a:prstGeom prst="rect">
            <a:avLst/>
          </a:prstGeom>
          <a:noFill/>
        </p:spPr>
        <p:txBody>
          <a:bodyPr wrap="none" rtlCol="0">
            <a:spAutoFit/>
          </a:bodyPr>
          <a:lstStyle/>
          <a:p>
            <a:pPr algn="ctr" defTabSz="1219170"/>
            <a:r>
              <a:rPr lang="en-US" sz="1400">
                <a:solidFill>
                  <a:prstClr val="black"/>
                </a:solidFill>
                <a:latin typeface="Segoe UI Light"/>
              </a:rPr>
              <a:t>Contoso User is blocked from connecting</a:t>
            </a:r>
            <a:br>
              <a:rPr lang="en-US" sz="1400">
                <a:solidFill>
                  <a:prstClr val="black"/>
                </a:solidFill>
                <a:latin typeface="Segoe UI Light"/>
              </a:rPr>
            </a:br>
            <a:r>
              <a:rPr lang="en-US" sz="1400">
                <a:solidFill>
                  <a:prstClr val="black"/>
                </a:solidFill>
                <a:latin typeface="Segoe UI Light"/>
              </a:rPr>
              <a:t>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4703852" y="2159287"/>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3" name="Rectangle 2">
            <a:extLst>
              <a:ext uri="{FF2B5EF4-FFF2-40B4-BE49-F238E27FC236}">
                <a16:creationId xmlns:a16="http://schemas.microsoft.com/office/drawing/2014/main" id="{A16E07E3-E15A-4D88-8228-933B235901BC}"/>
              </a:ext>
            </a:extLst>
          </p:cNvPr>
          <p:cNvSpPr/>
          <p:nvPr/>
        </p:nvSpPr>
        <p:spPr>
          <a:xfrm>
            <a:off x="911299" y="1088422"/>
            <a:ext cx="10875606" cy="461665"/>
          </a:xfrm>
          <a:prstGeom prst="rect">
            <a:avLst/>
          </a:prstGeom>
        </p:spPr>
        <p:txBody>
          <a:bodyPr wrap="none">
            <a:spAutoFit/>
          </a:bodyPr>
          <a:lstStyle/>
          <a:p>
            <a:pPr defTabSz="1219170"/>
            <a:r>
              <a:rPr lang="en-US" sz="2400" dirty="0">
                <a:solidFill>
                  <a:prstClr val="black"/>
                </a:solidFill>
                <a:latin typeface="Segoe UI Light"/>
                <a:hlinkClick r:id="rId3"/>
              </a:rPr>
              <a:t>https://aka.ms/adtenantrestrictions</a:t>
            </a:r>
            <a:r>
              <a:rPr lang="en-US" sz="2400" dirty="0">
                <a:solidFill>
                  <a:prstClr val="black"/>
                </a:solidFill>
                <a:latin typeface="Segoe UI Light"/>
              </a:rPr>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519199" y="2288809"/>
            <a:ext cx="2032000" cy="8128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489079" y="228604"/>
            <a:ext cx="11296416" cy="498598"/>
          </a:xfrm>
        </p:spPr>
        <p:txBody>
          <a:bodyPr>
            <a:normAutofit fontScale="90000"/>
          </a:bodyPr>
          <a:lstStyle/>
          <a:p>
            <a:r>
              <a:rPr lang="en-US" sz="3600" spc="-50" dirty="0">
                <a:solidFill>
                  <a:srgbClr val="418AB3"/>
                </a:solidFill>
                <a:ea typeface="+mj-ea"/>
                <a:cs typeface="+mj-cs"/>
              </a:rPr>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1022279" y="1859622"/>
            <a:ext cx="3190127" cy="342129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5" name="TextBox 4">
            <a:extLst>
              <a:ext uri="{FF2B5EF4-FFF2-40B4-BE49-F238E27FC236}">
                <a16:creationId xmlns:a16="http://schemas.microsoft.com/office/drawing/2014/main" id="{F73F18D6-C6FF-4078-8B7F-9510CBB1BD12}"/>
              </a:ext>
            </a:extLst>
          </p:cNvPr>
          <p:cNvSpPr txBox="1"/>
          <p:nvPr/>
        </p:nvSpPr>
        <p:spPr>
          <a:xfrm>
            <a:off x="1628254" y="5449851"/>
            <a:ext cx="1813893" cy="646331"/>
          </a:xfrm>
          <a:prstGeom prst="rect">
            <a:avLst/>
          </a:prstGeom>
          <a:noFill/>
        </p:spPr>
        <p:txBody>
          <a:bodyPr wrap="none" rtlCol="0">
            <a:spAutoFit/>
          </a:bodyPr>
          <a:lstStyle/>
          <a:p>
            <a:pPr algn="ctr" defTabSz="1219170"/>
            <a:r>
              <a:rPr lang="en-US">
                <a:solidFill>
                  <a:prstClr val="black"/>
                </a:solidFill>
                <a:latin typeface="Segoe UI Light"/>
              </a:rPr>
              <a:t>Customer Tenant</a:t>
            </a:r>
          </a:p>
          <a:p>
            <a:pPr algn="ctr" defTabSz="1219170"/>
            <a:r>
              <a:rPr lang="en-US">
                <a:solidFill>
                  <a:prstClr val="black"/>
                </a:solidFill>
                <a:latin typeface="Segoe UI Light"/>
              </a:rPr>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7488150" y="1821950"/>
            <a:ext cx="3190127" cy="34212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7" name="TextBox 6">
            <a:extLst>
              <a:ext uri="{FF2B5EF4-FFF2-40B4-BE49-F238E27FC236}">
                <a16:creationId xmlns:a16="http://schemas.microsoft.com/office/drawing/2014/main" id="{1F183D17-3599-4859-AA36-BEB26CF34C0E}"/>
              </a:ext>
            </a:extLst>
          </p:cNvPr>
          <p:cNvSpPr txBox="1"/>
          <p:nvPr/>
        </p:nvSpPr>
        <p:spPr>
          <a:xfrm>
            <a:off x="8176573" y="5448321"/>
            <a:ext cx="1679819" cy="646331"/>
          </a:xfrm>
          <a:prstGeom prst="rect">
            <a:avLst/>
          </a:prstGeom>
          <a:noFill/>
        </p:spPr>
        <p:txBody>
          <a:bodyPr wrap="none" rtlCol="0">
            <a:spAutoFit/>
          </a:bodyPr>
          <a:lstStyle/>
          <a:p>
            <a:pPr algn="ctr" defTabSz="1219170"/>
            <a:r>
              <a:rPr lang="en-US">
                <a:solidFill>
                  <a:prstClr val="black"/>
                </a:solidFill>
                <a:latin typeface="Segoe UI Light"/>
              </a:rPr>
              <a:t>3</a:t>
            </a:r>
            <a:r>
              <a:rPr lang="en-US" baseline="30000">
                <a:solidFill>
                  <a:prstClr val="black"/>
                </a:solidFill>
                <a:latin typeface="Segoe UI Light"/>
              </a:rPr>
              <a:t>rd</a:t>
            </a:r>
            <a:r>
              <a:rPr lang="en-US">
                <a:solidFill>
                  <a:prstClr val="black"/>
                </a:solidFill>
                <a:latin typeface="Segoe UI Light"/>
              </a:rPr>
              <a:t> Party Tenant</a:t>
            </a:r>
          </a:p>
          <a:p>
            <a:pPr algn="ctr" defTabSz="1219170"/>
            <a:r>
              <a:rPr lang="en-US" err="1">
                <a:solidFill>
                  <a:prstClr val="black"/>
                </a:solidFill>
                <a:latin typeface="Segoe UI Light"/>
              </a:rPr>
              <a:t>Fabrikam</a:t>
            </a:r>
            <a:endParaRPr lang="en-US">
              <a:solidFill>
                <a:prstClr val="black"/>
              </a:solidFill>
              <a:latin typeface="Segoe UI Light"/>
            </a:endParaRPr>
          </a:p>
        </p:txBody>
      </p:sp>
      <p:sp>
        <p:nvSpPr>
          <p:cNvPr id="8" name="Arrow: Right 7">
            <a:extLst>
              <a:ext uri="{FF2B5EF4-FFF2-40B4-BE49-F238E27FC236}">
                <a16:creationId xmlns:a16="http://schemas.microsoft.com/office/drawing/2014/main" id="{A2728051-F610-4AB2-B1BE-10500CAB1E82}"/>
              </a:ext>
            </a:extLst>
          </p:cNvPr>
          <p:cNvSpPr/>
          <p:nvPr/>
        </p:nvSpPr>
        <p:spPr>
          <a:xfrm>
            <a:off x="4289461" y="2547992"/>
            <a:ext cx="3121632"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9" name="TextBox 8">
            <a:extLst>
              <a:ext uri="{FF2B5EF4-FFF2-40B4-BE49-F238E27FC236}">
                <a16:creationId xmlns:a16="http://schemas.microsoft.com/office/drawing/2014/main" id="{C21539D2-BE99-4D16-B3C9-9E90E281E70C}"/>
              </a:ext>
            </a:extLst>
          </p:cNvPr>
          <p:cNvSpPr txBox="1"/>
          <p:nvPr/>
        </p:nvSpPr>
        <p:spPr>
          <a:xfrm>
            <a:off x="4370139" y="4625088"/>
            <a:ext cx="2902911" cy="523220"/>
          </a:xfrm>
          <a:prstGeom prst="rect">
            <a:avLst/>
          </a:prstGeom>
          <a:noFill/>
        </p:spPr>
        <p:txBody>
          <a:bodyPr wrap="none" rtlCol="0">
            <a:spAutoFit/>
          </a:bodyPr>
          <a:lstStyle/>
          <a:p>
            <a:pPr algn="ctr" defTabSz="1219170"/>
            <a:r>
              <a:rPr lang="en-US" sz="1400">
                <a:solidFill>
                  <a:prstClr val="black"/>
                </a:solidFill>
                <a:latin typeface="Segoe UI Light"/>
              </a:rPr>
              <a:t>Fabrikam user is blocked connecting</a:t>
            </a:r>
          </a:p>
          <a:p>
            <a:pPr algn="ctr" defTabSz="1219170"/>
            <a:r>
              <a:rPr lang="en-US" sz="1400">
                <a:solidFill>
                  <a:prstClr val="black"/>
                </a:solidFill>
                <a:latin typeface="Segoe UI Light"/>
              </a:rPr>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4248366" y="4195280"/>
            <a:ext cx="3162727" cy="364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Segoe UI Light"/>
            </a:endParaRPr>
          </a:p>
        </p:txBody>
      </p:sp>
      <p:sp>
        <p:nvSpPr>
          <p:cNvPr id="12" name="TextBox 11">
            <a:extLst>
              <a:ext uri="{FF2B5EF4-FFF2-40B4-BE49-F238E27FC236}">
                <a16:creationId xmlns:a16="http://schemas.microsoft.com/office/drawing/2014/main" id="{EFF34266-9053-4267-88B5-0EFD1BDD5131}"/>
              </a:ext>
            </a:extLst>
          </p:cNvPr>
          <p:cNvSpPr txBox="1"/>
          <p:nvPr/>
        </p:nvSpPr>
        <p:spPr>
          <a:xfrm>
            <a:off x="4324397" y="1993995"/>
            <a:ext cx="3226332" cy="523220"/>
          </a:xfrm>
          <a:prstGeom prst="rect">
            <a:avLst/>
          </a:prstGeom>
          <a:noFill/>
        </p:spPr>
        <p:txBody>
          <a:bodyPr wrap="none" rtlCol="0">
            <a:spAutoFit/>
          </a:bodyPr>
          <a:lstStyle/>
          <a:p>
            <a:pPr algn="ctr" defTabSz="1219170"/>
            <a:r>
              <a:rPr lang="en-US" sz="1400">
                <a:solidFill>
                  <a:prstClr val="black"/>
                </a:solidFill>
                <a:latin typeface="Segoe UI Light"/>
              </a:rPr>
              <a:t>Contoso User can establish </a:t>
            </a:r>
          </a:p>
          <a:p>
            <a:pPr algn="ctr" defTabSz="1219170"/>
            <a:r>
              <a:rPr lang="en-US" sz="1400">
                <a:solidFill>
                  <a:prstClr val="black"/>
                </a:solidFill>
                <a:latin typeface="Segoe UI Light"/>
              </a:rPr>
              <a:t>a connection using </a:t>
            </a:r>
            <a:r>
              <a:rPr lang="en-US" sz="1400" err="1">
                <a:solidFill>
                  <a:prstClr val="black"/>
                </a:solidFill>
                <a:latin typeface="Segoe UI Light"/>
              </a:rPr>
              <a:t>Fabrikam</a:t>
            </a:r>
            <a:r>
              <a:rPr lang="en-US" sz="1400">
                <a:solidFill>
                  <a:prstClr val="black"/>
                </a:solidFill>
                <a:latin typeface="Segoe UI Light"/>
              </a:rPr>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4625316" y="3344359"/>
            <a:ext cx="2527443" cy="15068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Segoe UI Light"/>
            </a:endParaRPr>
          </a:p>
        </p:txBody>
      </p:sp>
      <p:sp>
        <p:nvSpPr>
          <p:cNvPr id="14" name="TextBox 13">
            <a:extLst>
              <a:ext uri="{FF2B5EF4-FFF2-40B4-BE49-F238E27FC236}">
                <a16:creationId xmlns:a16="http://schemas.microsoft.com/office/drawing/2014/main" id="{C37ACA63-8F97-45A8-834B-279DD1A3B298}"/>
              </a:ext>
            </a:extLst>
          </p:cNvPr>
          <p:cNvSpPr txBox="1"/>
          <p:nvPr/>
        </p:nvSpPr>
        <p:spPr>
          <a:xfrm>
            <a:off x="489080" y="1149978"/>
            <a:ext cx="11702921" cy="420564"/>
          </a:xfrm>
          <a:prstGeom prst="rect">
            <a:avLst/>
          </a:prstGeom>
          <a:noFill/>
        </p:spPr>
        <p:txBody>
          <a:bodyPr wrap="square" rtlCol="0">
            <a:spAutoFit/>
          </a:bodyPr>
          <a:lstStyle/>
          <a:p>
            <a:pPr defTabSz="1219170"/>
            <a:r>
              <a:rPr lang="en-US" sz="2133" b="1" dirty="0">
                <a:solidFill>
                  <a:prstClr val="black"/>
                </a:solidFill>
                <a:latin typeface="Segoe UI Light"/>
              </a:rPr>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457173" y="3750073"/>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1492" y="3833133"/>
            <a:ext cx="1922261" cy="109072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8027740" y="1948268"/>
            <a:ext cx="2210899" cy="125684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prstClr val="white"/>
              </a:solidFill>
              <a:latin typeface="Segoe UI Light"/>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059" y="2031328"/>
            <a:ext cx="1922261" cy="109072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519199" y="2288809"/>
            <a:ext cx="2032000" cy="8128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8117189" y="3971247"/>
            <a:ext cx="2032000" cy="8128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bject 2">
            <a:extLst>
              <a:ext uri="{FF2B5EF4-FFF2-40B4-BE49-F238E27FC236}">
                <a16:creationId xmlns:a16="http://schemas.microsoft.com/office/drawing/2014/main" id="{52F4201A-A018-4A08-88F0-9912EC0062CB}"/>
              </a:ext>
            </a:extLst>
          </p:cNvPr>
          <p:cNvSpPr/>
          <p:nvPr/>
        </p:nvSpPr>
        <p:spPr>
          <a:xfrm>
            <a:off x="0" y="0"/>
            <a:ext cx="4654550" cy="6858000"/>
          </a:xfrm>
          <a:custGeom>
            <a:avLst/>
            <a:gdLst/>
            <a:ahLst/>
            <a:cxnLst/>
            <a:rect l="l" t="t" r="r" b="b"/>
            <a:pathLst>
              <a:path w="4654550" h="6858000">
                <a:moveTo>
                  <a:pt x="4654296" y="0"/>
                </a:moveTo>
                <a:lnTo>
                  <a:pt x="0" y="0"/>
                </a:lnTo>
                <a:lnTo>
                  <a:pt x="0" y="6858000"/>
                </a:lnTo>
                <a:lnTo>
                  <a:pt x="4654296" y="6858000"/>
                </a:lnTo>
                <a:lnTo>
                  <a:pt x="4654296" y="0"/>
                </a:lnTo>
                <a:close/>
              </a:path>
            </a:pathLst>
          </a:custGeom>
          <a:solidFill>
            <a:srgbClr val="404040"/>
          </a:solidFill>
        </p:spPr>
        <p:txBody>
          <a:bodyPr wrap="square" lIns="0" tIns="0" rIns="0" bIns="0" rtlCol="0"/>
          <a:lstStyle/>
          <a:p>
            <a:endParaRPr/>
          </a:p>
        </p:txBody>
      </p:sp>
      <p:sp>
        <p:nvSpPr>
          <p:cNvPr id="2" name="object 2"/>
          <p:cNvSpPr txBox="1">
            <a:spLocks noGrp="1"/>
          </p:cNvSpPr>
          <p:nvPr>
            <p:ph type="title"/>
          </p:nvPr>
        </p:nvSpPr>
        <p:spPr>
          <a:xfrm>
            <a:off x="594821" y="356665"/>
            <a:ext cx="3112136" cy="1675459"/>
          </a:xfrm>
          <a:prstGeom prst="rect">
            <a:avLst/>
          </a:prstGeom>
        </p:spPr>
        <p:txBody>
          <a:bodyPr vert="horz" wrap="square" lIns="0" tIns="13335" rIns="0" bIns="0" rtlCol="0">
            <a:spAutoFit/>
          </a:bodyPr>
          <a:lstStyle/>
          <a:p>
            <a:pPr algn="ctr">
              <a:lnSpc>
                <a:spcPct val="100000"/>
              </a:lnSpc>
              <a:spcBef>
                <a:spcPts val="10"/>
              </a:spcBef>
            </a:pPr>
            <a:r>
              <a:rPr lang="en-US" sz="3600" kern="1200" spc="-50" dirty="0">
                <a:ln w="3175">
                  <a:noFill/>
                </a:ln>
                <a:solidFill>
                  <a:srgbClr val="418AB3"/>
                </a:solidFill>
                <a:latin typeface="+mj-lt"/>
                <a:cs typeface="+mj-cs"/>
              </a:rPr>
              <a:t>Prevent data leakage  with DLP policies</a:t>
            </a:r>
            <a:endParaRPr sz="3600" kern="1200" spc="-50" dirty="0">
              <a:ln w="3175">
                <a:noFill/>
              </a:ln>
              <a:solidFill>
                <a:srgbClr val="418AB3"/>
              </a:solidFill>
              <a:latin typeface="+mj-lt"/>
              <a:cs typeface="+mj-cs"/>
            </a:endParaRPr>
          </a:p>
        </p:txBody>
      </p:sp>
      <p:sp>
        <p:nvSpPr>
          <p:cNvPr id="124" name="object 4">
            <a:extLst>
              <a:ext uri="{FF2B5EF4-FFF2-40B4-BE49-F238E27FC236}">
                <a16:creationId xmlns:a16="http://schemas.microsoft.com/office/drawing/2014/main" id="{3A1E71FF-C281-4D3D-BD57-150202F47545}"/>
              </a:ext>
            </a:extLst>
          </p:cNvPr>
          <p:cNvSpPr txBox="1"/>
          <p:nvPr/>
        </p:nvSpPr>
        <p:spPr>
          <a:xfrm>
            <a:off x="698190" y="2388788"/>
            <a:ext cx="3112135" cy="3053715"/>
          </a:xfrm>
          <a:prstGeom prst="rect">
            <a:avLst/>
          </a:prstGeom>
        </p:spPr>
        <p:txBody>
          <a:bodyPr vert="horz" wrap="square" lIns="0" tIns="34290" rIns="0" bIns="0" rtlCol="0">
            <a:spAutoFit/>
          </a:bodyPr>
          <a:lstStyle/>
          <a:p>
            <a:pPr marL="297815" marR="5080" indent="-285750" algn="just">
              <a:lnSpc>
                <a:spcPct val="90000"/>
              </a:lnSpc>
              <a:spcBef>
                <a:spcPts val="270"/>
              </a:spcBef>
              <a:buFont typeface="Wingdings" panose="05000000000000000000" pitchFamily="2" charset="2"/>
              <a:buChar char="ü"/>
              <a:tabLst>
                <a:tab pos="241300" algn="l"/>
                <a:tab pos="241935" algn="l"/>
              </a:tabLst>
            </a:pPr>
            <a:r>
              <a:rPr sz="1400" spc="-10" dirty="0">
                <a:solidFill>
                  <a:schemeClr val="bg1"/>
                </a:solidFill>
                <a:latin typeface="Carlito"/>
                <a:cs typeface="Carlito"/>
              </a:rPr>
              <a:t>Data </a:t>
            </a:r>
            <a:r>
              <a:rPr sz="1400" dirty="0">
                <a:solidFill>
                  <a:schemeClr val="bg1"/>
                </a:solidFill>
                <a:latin typeface="Carlito"/>
                <a:cs typeface="Carlito"/>
              </a:rPr>
              <a:t>loss </a:t>
            </a:r>
            <a:r>
              <a:rPr sz="1400" spc="-10" dirty="0">
                <a:solidFill>
                  <a:schemeClr val="bg1"/>
                </a:solidFill>
                <a:latin typeface="Carlito"/>
                <a:cs typeface="Carlito"/>
              </a:rPr>
              <a:t>prevention </a:t>
            </a:r>
            <a:r>
              <a:rPr sz="1400" spc="-5" dirty="0">
                <a:solidFill>
                  <a:schemeClr val="bg1"/>
                </a:solidFill>
                <a:latin typeface="Carlito"/>
                <a:cs typeface="Carlito"/>
              </a:rPr>
              <a:t>policies (DLP)  </a:t>
            </a:r>
            <a:r>
              <a:rPr sz="1400" spc="-10" dirty="0">
                <a:solidFill>
                  <a:schemeClr val="bg1"/>
                </a:solidFill>
                <a:latin typeface="Carlito"/>
                <a:cs typeface="Carlito"/>
              </a:rPr>
              <a:t>enforce </a:t>
            </a:r>
            <a:r>
              <a:rPr sz="1400" spc="-5" dirty="0">
                <a:solidFill>
                  <a:schemeClr val="bg1"/>
                </a:solidFill>
                <a:latin typeface="Carlito"/>
                <a:cs typeface="Carlito"/>
              </a:rPr>
              <a:t>rules </a:t>
            </a:r>
            <a:r>
              <a:rPr sz="1400" spc="-10" dirty="0">
                <a:solidFill>
                  <a:schemeClr val="bg1"/>
                </a:solidFill>
                <a:latin typeface="Carlito"/>
                <a:cs typeface="Carlito"/>
              </a:rPr>
              <a:t>for </a:t>
            </a:r>
            <a:r>
              <a:rPr lang="en-GB" sz="1400" spc="-10" dirty="0">
                <a:solidFill>
                  <a:schemeClr val="bg1"/>
                </a:solidFill>
                <a:latin typeface="Carlito"/>
                <a:cs typeface="Carlito"/>
              </a:rPr>
              <a:t>a</a:t>
            </a:r>
            <a:r>
              <a:rPr sz="1400" spc="-5" dirty="0">
                <a:solidFill>
                  <a:schemeClr val="bg1"/>
                </a:solidFill>
                <a:latin typeface="Carlito"/>
                <a:cs typeface="Carlito"/>
              </a:rPr>
              <a:t>which </a:t>
            </a:r>
            <a:r>
              <a:rPr sz="1400" spc="-10" dirty="0">
                <a:solidFill>
                  <a:schemeClr val="bg1"/>
                </a:solidFill>
                <a:latin typeface="Carlito"/>
                <a:cs typeface="Carlito"/>
              </a:rPr>
              <a:t>connectors </a:t>
            </a:r>
            <a:r>
              <a:rPr sz="1400" spc="-5" dirty="0">
                <a:solidFill>
                  <a:schemeClr val="bg1"/>
                </a:solidFill>
                <a:latin typeface="Carlito"/>
                <a:cs typeface="Carlito"/>
              </a:rPr>
              <a:t>can  be used </a:t>
            </a:r>
            <a:r>
              <a:rPr sz="1400" spc="-10" dirty="0">
                <a:solidFill>
                  <a:schemeClr val="bg1"/>
                </a:solidFill>
                <a:latin typeface="Carlito"/>
                <a:cs typeface="Carlito"/>
              </a:rPr>
              <a:t>together by </a:t>
            </a:r>
            <a:r>
              <a:rPr sz="1400" dirty="0">
                <a:solidFill>
                  <a:schemeClr val="bg1"/>
                </a:solidFill>
                <a:latin typeface="Carlito"/>
                <a:cs typeface="Carlito"/>
              </a:rPr>
              <a:t>classifying  </a:t>
            </a:r>
            <a:r>
              <a:rPr sz="1400" spc="-10" dirty="0">
                <a:solidFill>
                  <a:schemeClr val="bg1"/>
                </a:solidFill>
                <a:latin typeface="Carlito"/>
                <a:cs typeface="Carlito"/>
              </a:rPr>
              <a:t>connectors </a:t>
            </a:r>
            <a:r>
              <a:rPr sz="1400" dirty="0">
                <a:solidFill>
                  <a:schemeClr val="bg1"/>
                </a:solidFill>
                <a:latin typeface="Carlito"/>
                <a:cs typeface="Carlito"/>
              </a:rPr>
              <a:t>as </a:t>
            </a:r>
            <a:r>
              <a:rPr sz="1400" spc="-5" dirty="0">
                <a:solidFill>
                  <a:schemeClr val="bg1"/>
                </a:solidFill>
                <a:latin typeface="Carlito"/>
                <a:cs typeface="Carlito"/>
              </a:rPr>
              <a:t>either Business </a:t>
            </a:r>
            <a:r>
              <a:rPr sz="1400" spc="-10" dirty="0">
                <a:solidFill>
                  <a:schemeClr val="bg1"/>
                </a:solidFill>
                <a:latin typeface="Carlito"/>
                <a:cs typeface="Carlito"/>
              </a:rPr>
              <a:t>Data </a:t>
            </a:r>
            <a:r>
              <a:rPr sz="1400" spc="-5" dirty="0">
                <a:solidFill>
                  <a:schemeClr val="bg1"/>
                </a:solidFill>
                <a:latin typeface="Carlito"/>
                <a:cs typeface="Carlito"/>
              </a:rPr>
              <a:t>only  or </a:t>
            </a:r>
            <a:r>
              <a:rPr sz="1400" dirty="0">
                <a:solidFill>
                  <a:schemeClr val="bg1"/>
                </a:solidFill>
                <a:latin typeface="Carlito"/>
                <a:cs typeface="Carlito"/>
              </a:rPr>
              <a:t>No </a:t>
            </a:r>
            <a:r>
              <a:rPr sz="1400" spc="-5" dirty="0">
                <a:solidFill>
                  <a:schemeClr val="bg1"/>
                </a:solidFill>
                <a:latin typeface="Carlito"/>
                <a:cs typeface="Carlito"/>
              </a:rPr>
              <a:t>Business </a:t>
            </a:r>
            <a:r>
              <a:rPr sz="1400" spc="-10" dirty="0">
                <a:solidFill>
                  <a:schemeClr val="bg1"/>
                </a:solidFill>
                <a:latin typeface="Carlito"/>
                <a:cs typeface="Carlito"/>
              </a:rPr>
              <a:t>Data</a:t>
            </a:r>
            <a:r>
              <a:rPr sz="1400" spc="-20" dirty="0">
                <a:solidFill>
                  <a:schemeClr val="bg1"/>
                </a:solidFill>
                <a:latin typeface="Carlito"/>
                <a:cs typeface="Carlito"/>
              </a:rPr>
              <a:t> </a:t>
            </a:r>
            <a:r>
              <a:rPr sz="1400" spc="-5" dirty="0">
                <a:solidFill>
                  <a:schemeClr val="bg1"/>
                </a:solidFill>
                <a:latin typeface="Carlito"/>
                <a:cs typeface="Carlito"/>
              </a:rPr>
              <a:t>allowed.</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500" dirty="0">
              <a:solidFill>
                <a:schemeClr val="bg1"/>
              </a:solidFill>
              <a:latin typeface="Carlito"/>
              <a:cs typeface="Carlito"/>
            </a:endParaRPr>
          </a:p>
          <a:p>
            <a:pPr marL="297815" marR="20320" indent="-285750" algn="just">
              <a:lnSpc>
                <a:spcPts val="1510"/>
              </a:lnSpc>
              <a:buFont typeface="Wingdings" panose="05000000000000000000" pitchFamily="2" charset="2"/>
              <a:buChar char="ü"/>
              <a:tabLst>
                <a:tab pos="241300" algn="l"/>
                <a:tab pos="241935" algn="l"/>
              </a:tabLst>
            </a:pPr>
            <a:r>
              <a:rPr sz="1400" spc="-20" dirty="0">
                <a:solidFill>
                  <a:schemeClr val="bg1"/>
                </a:solidFill>
                <a:latin typeface="Carlito"/>
                <a:cs typeface="Carlito"/>
              </a:rPr>
              <a:t>Simply, </a:t>
            </a:r>
            <a:r>
              <a:rPr sz="1400" dirty="0">
                <a:solidFill>
                  <a:schemeClr val="bg1"/>
                </a:solidFill>
                <a:latin typeface="Carlito"/>
                <a:cs typeface="Carlito"/>
              </a:rPr>
              <a:t>if </a:t>
            </a:r>
            <a:r>
              <a:rPr sz="1400" spc="-5" dirty="0">
                <a:solidFill>
                  <a:schemeClr val="bg1"/>
                </a:solidFill>
                <a:latin typeface="Carlito"/>
                <a:cs typeface="Carlito"/>
              </a:rPr>
              <a:t>you put </a:t>
            </a:r>
            <a:r>
              <a:rPr sz="1400" dirty="0">
                <a:solidFill>
                  <a:schemeClr val="bg1"/>
                </a:solidFill>
                <a:latin typeface="Carlito"/>
                <a:cs typeface="Carlito"/>
              </a:rPr>
              <a:t>a </a:t>
            </a:r>
            <a:r>
              <a:rPr sz="1400" spc="-10" dirty="0">
                <a:solidFill>
                  <a:schemeClr val="bg1"/>
                </a:solidFill>
                <a:latin typeface="Carlito"/>
                <a:cs typeface="Carlito"/>
              </a:rPr>
              <a:t>connector </a:t>
            </a:r>
            <a:r>
              <a:rPr sz="1400" dirty="0">
                <a:solidFill>
                  <a:schemeClr val="bg1"/>
                </a:solidFill>
                <a:latin typeface="Carlito"/>
                <a:cs typeface="Carlito"/>
              </a:rPr>
              <a:t>in </a:t>
            </a:r>
            <a:r>
              <a:rPr sz="1400" spc="-5" dirty="0">
                <a:solidFill>
                  <a:schemeClr val="bg1"/>
                </a:solidFill>
                <a:latin typeface="Carlito"/>
                <a:cs typeface="Carlito"/>
              </a:rPr>
              <a:t>the  business </a:t>
            </a:r>
            <a:r>
              <a:rPr sz="1400" spc="-10" dirty="0">
                <a:solidFill>
                  <a:schemeClr val="bg1"/>
                </a:solidFill>
                <a:latin typeface="Carlito"/>
                <a:cs typeface="Carlito"/>
              </a:rPr>
              <a:t>data </a:t>
            </a:r>
            <a:r>
              <a:rPr sz="1400" spc="-5" dirty="0">
                <a:solidFill>
                  <a:schemeClr val="bg1"/>
                </a:solidFill>
                <a:latin typeface="Carlito"/>
                <a:cs typeface="Carlito"/>
              </a:rPr>
              <a:t>only </a:t>
            </a:r>
            <a:r>
              <a:rPr sz="1400" spc="-10" dirty="0">
                <a:solidFill>
                  <a:schemeClr val="bg1"/>
                </a:solidFill>
                <a:latin typeface="Carlito"/>
                <a:cs typeface="Carlito"/>
              </a:rPr>
              <a:t>group, </a:t>
            </a:r>
            <a:r>
              <a:rPr sz="1400" dirty="0">
                <a:solidFill>
                  <a:schemeClr val="bg1"/>
                </a:solidFill>
                <a:latin typeface="Carlito"/>
                <a:cs typeface="Carlito"/>
              </a:rPr>
              <a:t>it </a:t>
            </a:r>
            <a:r>
              <a:rPr sz="1400" spc="-5" dirty="0">
                <a:solidFill>
                  <a:schemeClr val="bg1"/>
                </a:solidFill>
                <a:latin typeface="Carlito"/>
                <a:cs typeface="Carlito"/>
              </a:rPr>
              <a:t>can only be  used </a:t>
            </a:r>
            <a:r>
              <a:rPr sz="1400" dirty="0">
                <a:solidFill>
                  <a:schemeClr val="bg1"/>
                </a:solidFill>
                <a:latin typeface="Carlito"/>
                <a:cs typeface="Carlito"/>
              </a:rPr>
              <a:t>with </a:t>
            </a:r>
            <a:r>
              <a:rPr sz="1400" spc="-5" dirty="0">
                <a:solidFill>
                  <a:schemeClr val="bg1"/>
                </a:solidFill>
                <a:latin typeface="Carlito"/>
                <a:cs typeface="Carlito"/>
              </a:rPr>
              <a:t>other </a:t>
            </a:r>
            <a:r>
              <a:rPr sz="1400" spc="-10" dirty="0">
                <a:solidFill>
                  <a:schemeClr val="bg1"/>
                </a:solidFill>
                <a:latin typeface="Carlito"/>
                <a:cs typeface="Carlito"/>
              </a:rPr>
              <a:t>connectors from </a:t>
            </a:r>
            <a:r>
              <a:rPr sz="1400" spc="-5" dirty="0">
                <a:solidFill>
                  <a:schemeClr val="bg1"/>
                </a:solidFill>
                <a:latin typeface="Carlito"/>
                <a:cs typeface="Carlito"/>
              </a:rPr>
              <a:t>that  </a:t>
            </a:r>
            <a:r>
              <a:rPr sz="1400" spc="-10" dirty="0">
                <a:solidFill>
                  <a:schemeClr val="bg1"/>
                </a:solidFill>
                <a:latin typeface="Carlito"/>
                <a:cs typeface="Carlito"/>
              </a:rPr>
              <a:t>group </a:t>
            </a:r>
            <a:r>
              <a:rPr sz="1400" dirty="0">
                <a:solidFill>
                  <a:schemeClr val="bg1"/>
                </a:solidFill>
                <a:latin typeface="Carlito"/>
                <a:cs typeface="Carlito"/>
              </a:rPr>
              <a:t>in the same</a:t>
            </a:r>
            <a:r>
              <a:rPr sz="1400" spc="-15" dirty="0">
                <a:solidFill>
                  <a:schemeClr val="bg1"/>
                </a:solidFill>
                <a:latin typeface="Carlito"/>
                <a:cs typeface="Carlito"/>
              </a:rPr>
              <a:t> </a:t>
            </a:r>
            <a:r>
              <a:rPr sz="1400" spc="-5" dirty="0">
                <a:solidFill>
                  <a:schemeClr val="bg1"/>
                </a:solidFill>
                <a:latin typeface="Carlito"/>
                <a:cs typeface="Carlito"/>
              </a:rPr>
              <a:t>app.</a:t>
            </a:r>
            <a:endParaRPr sz="1400" dirty="0">
              <a:solidFill>
                <a:schemeClr val="bg1"/>
              </a:solidFill>
              <a:latin typeface="Carlito"/>
              <a:cs typeface="Carlito"/>
            </a:endParaRPr>
          </a:p>
          <a:p>
            <a:pPr marL="285750" indent="-285750" algn="just">
              <a:lnSpc>
                <a:spcPct val="100000"/>
              </a:lnSpc>
              <a:buClr>
                <a:srgbClr val="FFFFFF"/>
              </a:buClr>
              <a:buFont typeface="Wingdings" panose="05000000000000000000" pitchFamily="2" charset="2"/>
              <a:buChar char="ü"/>
            </a:pPr>
            <a:endParaRPr sz="1400" dirty="0">
              <a:solidFill>
                <a:schemeClr val="bg1"/>
              </a:solidFill>
              <a:latin typeface="Carlito"/>
              <a:cs typeface="Carlito"/>
            </a:endParaRPr>
          </a:p>
          <a:p>
            <a:pPr marL="285750" indent="-285750" algn="just">
              <a:lnSpc>
                <a:spcPct val="100000"/>
              </a:lnSpc>
              <a:spcBef>
                <a:spcPts val="50"/>
              </a:spcBef>
              <a:buClr>
                <a:srgbClr val="FFFFFF"/>
              </a:buClr>
              <a:buFont typeface="Wingdings" panose="05000000000000000000" pitchFamily="2" charset="2"/>
              <a:buChar char="ü"/>
            </a:pPr>
            <a:endParaRPr sz="1450" dirty="0">
              <a:solidFill>
                <a:schemeClr val="bg1"/>
              </a:solidFill>
              <a:latin typeface="Carlito"/>
              <a:cs typeface="Carlito"/>
            </a:endParaRPr>
          </a:p>
          <a:p>
            <a:pPr marL="297815" marR="94615" indent="-285750" algn="just">
              <a:lnSpc>
                <a:spcPts val="1510"/>
              </a:lnSpc>
              <a:buFont typeface="Wingdings" panose="05000000000000000000" pitchFamily="2" charset="2"/>
              <a:buChar char="ü"/>
              <a:tabLst>
                <a:tab pos="241300" algn="l"/>
                <a:tab pos="241935" algn="l"/>
              </a:tabLst>
            </a:pPr>
            <a:r>
              <a:rPr sz="1400" spc="-25" dirty="0">
                <a:solidFill>
                  <a:schemeClr val="bg1"/>
                </a:solidFill>
                <a:latin typeface="Carlito"/>
                <a:cs typeface="Carlito"/>
              </a:rPr>
              <a:t>Tenant </a:t>
            </a:r>
            <a:r>
              <a:rPr sz="1400" spc="-5" dirty="0">
                <a:solidFill>
                  <a:schemeClr val="bg1"/>
                </a:solidFill>
                <a:latin typeface="Carlito"/>
                <a:cs typeface="Carlito"/>
              </a:rPr>
              <a:t>admins can define policies that  apply </a:t>
            </a:r>
            <a:r>
              <a:rPr sz="1400" spc="-10" dirty="0">
                <a:solidFill>
                  <a:schemeClr val="bg1"/>
                </a:solidFill>
                <a:latin typeface="Carlito"/>
                <a:cs typeface="Carlito"/>
              </a:rPr>
              <a:t>to </a:t>
            </a:r>
            <a:r>
              <a:rPr sz="1400" dirty="0">
                <a:solidFill>
                  <a:schemeClr val="bg1"/>
                </a:solidFill>
                <a:latin typeface="Carlito"/>
                <a:cs typeface="Carlito"/>
              </a:rPr>
              <a:t>all</a:t>
            </a:r>
            <a:r>
              <a:rPr sz="1400" spc="15" dirty="0">
                <a:solidFill>
                  <a:schemeClr val="bg1"/>
                </a:solidFill>
                <a:latin typeface="Carlito"/>
                <a:cs typeface="Carlito"/>
              </a:rPr>
              <a:t> </a:t>
            </a:r>
            <a:r>
              <a:rPr sz="1400" spc="-10" dirty="0">
                <a:solidFill>
                  <a:schemeClr val="bg1"/>
                </a:solidFill>
                <a:latin typeface="Carlito"/>
                <a:cs typeface="Carlito"/>
              </a:rPr>
              <a:t>environments</a:t>
            </a:r>
            <a:endParaRPr sz="1400" dirty="0">
              <a:solidFill>
                <a:schemeClr val="bg1"/>
              </a:solidFill>
              <a:latin typeface="Carlito"/>
              <a:cs typeface="Carlito"/>
            </a:endParaRPr>
          </a:p>
        </p:txBody>
      </p:sp>
      <p:sp>
        <p:nvSpPr>
          <p:cNvPr id="125" name="object 5">
            <a:extLst>
              <a:ext uri="{FF2B5EF4-FFF2-40B4-BE49-F238E27FC236}">
                <a16:creationId xmlns:a16="http://schemas.microsoft.com/office/drawing/2014/main" id="{38B5CA91-08FA-4874-8487-7AA64AF1AE68}"/>
              </a:ext>
            </a:extLst>
          </p:cNvPr>
          <p:cNvSpPr/>
          <p:nvPr/>
        </p:nvSpPr>
        <p:spPr>
          <a:xfrm>
            <a:off x="5242362" y="1692089"/>
            <a:ext cx="6251448" cy="412695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432199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93026" y="1531538"/>
            <a:ext cx="4298975" cy="3794924"/>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489079" y="1640138"/>
            <a:ext cx="7143981" cy="3016210"/>
          </a:xfrm>
        </p:spPr>
        <p:txBody>
          <a:bodyPr>
            <a:normAutofit fontScale="92500"/>
          </a:bodyPr>
          <a:lstStyle/>
          <a:p>
            <a:pPr marL="457200" indent="-457200">
              <a:buFont typeface="Wingdings" panose="05000000000000000000" pitchFamily="2" charset="2"/>
              <a:buChar char="ü"/>
            </a:pPr>
            <a:r>
              <a:rPr lang="en-US" sz="2800" dirty="0"/>
              <a:t>Multiple policies can apply to an environment</a:t>
            </a:r>
            <a:br>
              <a:rPr lang="en-US" sz="2800" dirty="0"/>
            </a:br>
            <a:endParaRPr lang="en-US" sz="2800" dirty="0"/>
          </a:p>
          <a:p>
            <a:pPr marL="457200" indent="-457200">
              <a:buFont typeface="Wingdings" panose="05000000000000000000" pitchFamily="2" charset="2"/>
              <a:buChar char="ü"/>
            </a:pPr>
            <a:r>
              <a:rPr lang="en-US" sz="2800" dirty="0"/>
              <a:t>The most restrictive policy applies to the combination of connectors</a:t>
            </a:r>
          </a:p>
          <a:p>
            <a:pPr marL="457200" indent="-457200">
              <a:buFont typeface="Wingdings" panose="05000000000000000000" pitchFamily="2" charset="2"/>
              <a:buChar char="ü"/>
            </a:pPr>
            <a:endParaRPr lang="en-US" sz="2800" dirty="0"/>
          </a:p>
          <a:p>
            <a:pPr marL="457200" indent="-457200">
              <a:buFont typeface="Wingdings" panose="05000000000000000000" pitchFamily="2" charset="2"/>
              <a:buChar char="ü"/>
            </a:pPr>
            <a:r>
              <a:rPr lang="en-US" sz="2800" dirty="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830997"/>
          </a:xfrm>
        </p:spPr>
        <p:txBody>
          <a:bodyPr>
            <a:normAutofit fontScale="77500" lnSpcReduction="20000"/>
          </a:bodyPr>
          <a:lstStyle/>
          <a:p>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Tree>
    <p:extLst>
      <p:ext uri="{BB962C8B-B14F-4D97-AF65-F5344CB8AC3E}">
        <p14:creationId xmlns:p14="http://schemas.microsoft.com/office/powerpoint/2010/main" val="79546000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1661993"/>
          </a:xfrm>
        </p:spPr>
        <p:txBody>
          <a:bodyPr>
            <a:normAutofit fontScale="77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51859" y="5483873"/>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86424"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75417" y="5483873"/>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87676" y="54838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40076" y="56362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92476" y="5788673"/>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920852" y="54193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73251" y="55717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225651" y="5724140"/>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83300" y="55484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35700" y="57008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88100" y="5853205"/>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816476" y="54838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68875" y="56362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121275" y="5788672"/>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50880" y="42716"/>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94536" y="2815577"/>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92457" y="3861493"/>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518025" y="4678927"/>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Tree>
    <p:extLst>
      <p:ext uri="{BB962C8B-B14F-4D97-AF65-F5344CB8AC3E}">
        <p14:creationId xmlns:p14="http://schemas.microsoft.com/office/powerpoint/2010/main" val="160191450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a:xfrm>
            <a:off x="489079" y="228603"/>
            <a:ext cx="11296416" cy="553998"/>
          </a:xfrm>
        </p:spPr>
        <p:txBody>
          <a:bodyPr>
            <a:normAutofit fontScale="90000"/>
          </a:bodyPr>
          <a:lstStyle/>
          <a:p>
            <a:r>
              <a:rPr lang="en-US" sz="3600" kern="1200" spc="-50" dirty="0">
                <a:ln w="3175">
                  <a:noFill/>
                </a:ln>
                <a:solidFill>
                  <a:srgbClr val="418AB3"/>
                </a:solidFill>
                <a:latin typeface="+mj-lt"/>
                <a:cs typeface="+mj-cs"/>
              </a:rPr>
              <a:t>Setup data loss prevention (DLP) policies</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88263" y="1262927"/>
            <a:ext cx="9856695" cy="2215991"/>
          </a:xfrm>
        </p:spPr>
        <p:txBody>
          <a:bodyPr>
            <a:normAutofit fontScale="62500" lnSpcReduction="20000"/>
          </a:bodyPr>
          <a:lstStyle/>
          <a:p>
            <a:pPr marL="514338" indent="-514338">
              <a:buFont typeface="+mj-lt"/>
              <a:buAutoNum type="arabicPeriod"/>
            </a:pPr>
            <a:r>
              <a:rPr lang="en-US" dirty="0"/>
              <a:t>Create a policy spanning all environments that blocks all unsupported non-Microsoft connectors and classifies all Microsoft connectors as ‘Business Data’</a:t>
            </a:r>
          </a:p>
          <a:p>
            <a:pPr marL="514338" indent="-514338">
              <a:buFont typeface="+mj-lt"/>
              <a:buAutoNum type="arabicPeriod"/>
            </a:pPr>
            <a:endParaRPr lang="en-US" dirty="0"/>
          </a:p>
          <a:p>
            <a:pPr marL="514338" indent="-514338">
              <a:buFont typeface="+mj-lt"/>
              <a:buAutoNum type="arabicPeriod"/>
            </a:pPr>
            <a:r>
              <a:rPr lang="en-US" dirty="0"/>
              <a:t>Create a policy for the default environment (and other training environments) that further restricts which Microsoft connectors are classified as ‘Business Data’</a:t>
            </a:r>
          </a:p>
          <a:p>
            <a:pPr marL="514338" indent="-514338">
              <a:buFont typeface="+mj-lt"/>
              <a:buAutoNum type="arabicPeriod"/>
            </a:pPr>
            <a:endParaRPr lang="en-US" dirty="0"/>
          </a:p>
          <a:p>
            <a:pPr marL="514338" indent="-514338">
              <a:buFont typeface="+mj-lt"/>
              <a:buAutoNum type="arabicPeriod"/>
            </a:pPr>
            <a:r>
              <a:rPr lang="en-US" dirty="0"/>
              <a:t>Create additional policies or exclude those environment from policies #1 and #2 above that permit certain connectors or connector combinations to be used for specific environments </a:t>
            </a:r>
          </a:p>
        </p:txBody>
      </p:sp>
      <p:sp>
        <p:nvSpPr>
          <p:cNvPr id="4" name="Rectangle 3">
            <a:extLst>
              <a:ext uri="{FF2B5EF4-FFF2-40B4-BE49-F238E27FC236}">
                <a16:creationId xmlns:a16="http://schemas.microsoft.com/office/drawing/2014/main" id="{46877DAA-3610-450F-87D2-768166F1992E}"/>
              </a:ext>
            </a:extLst>
          </p:cNvPr>
          <p:cNvSpPr/>
          <p:nvPr/>
        </p:nvSpPr>
        <p:spPr bwMode="auto">
          <a:xfrm>
            <a:off x="1020053" y="5324848"/>
            <a:ext cx="1371600" cy="1005840"/>
          </a:xfrm>
          <a:prstGeom prst="rect">
            <a:avLst/>
          </a:prstGeom>
          <a:solidFill>
            <a:schemeClr val="accent1"/>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Default</a:t>
            </a:r>
          </a:p>
        </p:txBody>
      </p:sp>
      <p:sp>
        <p:nvSpPr>
          <p:cNvPr id="7" name="Rectangle 6">
            <a:extLst>
              <a:ext uri="{FF2B5EF4-FFF2-40B4-BE49-F238E27FC236}">
                <a16:creationId xmlns:a16="http://schemas.microsoft.com/office/drawing/2014/main" id="{FF1A6608-4EAB-4525-81FC-89EC793646B3}"/>
              </a:ext>
            </a:extLst>
          </p:cNvPr>
          <p:cNvSpPr/>
          <p:nvPr/>
        </p:nvSpPr>
        <p:spPr bwMode="auto">
          <a:xfrm>
            <a:off x="2654619"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#1</a:t>
            </a:r>
          </a:p>
        </p:txBody>
      </p:sp>
      <p:sp>
        <p:nvSpPr>
          <p:cNvPr id="8" name="Rectangle 7">
            <a:extLst>
              <a:ext uri="{FF2B5EF4-FFF2-40B4-BE49-F238E27FC236}">
                <a16:creationId xmlns:a16="http://schemas.microsoft.com/office/drawing/2014/main" id="{7F8EDA67-47C2-4FA4-9310-13BC305FE0E3}"/>
              </a:ext>
            </a:extLst>
          </p:cNvPr>
          <p:cNvSpPr/>
          <p:nvPr/>
        </p:nvSpPr>
        <p:spPr bwMode="auto">
          <a:xfrm>
            <a:off x="4243612" y="5324848"/>
            <a:ext cx="1371600" cy="1005840"/>
          </a:xfrm>
          <a:prstGeom prst="rect">
            <a:avLst/>
          </a:prstGeom>
          <a:solidFill>
            <a:srgbClr val="50E6FF"/>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Training #2</a:t>
            </a:r>
          </a:p>
        </p:txBody>
      </p:sp>
      <p:sp>
        <p:nvSpPr>
          <p:cNvPr id="10" name="Rectangle 9">
            <a:extLst>
              <a:ext uri="{FF2B5EF4-FFF2-40B4-BE49-F238E27FC236}">
                <a16:creationId xmlns:a16="http://schemas.microsoft.com/office/drawing/2014/main" id="{7965812C-CE1A-4E32-98BB-C0829E68759B}"/>
              </a:ext>
            </a:extLst>
          </p:cNvPr>
          <p:cNvSpPr/>
          <p:nvPr/>
        </p:nvSpPr>
        <p:spPr bwMode="auto">
          <a:xfrm>
            <a:off x="5955871" y="53248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11EAA5-4E89-40DD-B9B4-3114CBAD3A7C}"/>
              </a:ext>
            </a:extLst>
          </p:cNvPr>
          <p:cNvSpPr/>
          <p:nvPr/>
        </p:nvSpPr>
        <p:spPr bwMode="auto">
          <a:xfrm>
            <a:off x="6108271" y="54772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456442-798F-4CBF-99BD-BF7CFD196A6D}"/>
              </a:ext>
            </a:extLst>
          </p:cNvPr>
          <p:cNvSpPr/>
          <p:nvPr/>
        </p:nvSpPr>
        <p:spPr bwMode="auto">
          <a:xfrm>
            <a:off x="6260671" y="5629648"/>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Contoso Europe</a:t>
            </a:r>
          </a:p>
        </p:txBody>
      </p:sp>
      <p:sp>
        <p:nvSpPr>
          <p:cNvPr id="14" name="Rectangle 13">
            <a:extLst>
              <a:ext uri="{FF2B5EF4-FFF2-40B4-BE49-F238E27FC236}">
                <a16:creationId xmlns:a16="http://schemas.microsoft.com/office/drawing/2014/main" id="{07F5A8FE-4FFD-44FA-BEBD-DF7B3F0C858F}"/>
              </a:ext>
            </a:extLst>
          </p:cNvPr>
          <p:cNvSpPr/>
          <p:nvPr/>
        </p:nvSpPr>
        <p:spPr>
          <a:xfrm>
            <a:off x="5889047" y="52603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17" name="Rectangle 16">
            <a:extLst>
              <a:ext uri="{FF2B5EF4-FFF2-40B4-BE49-F238E27FC236}">
                <a16:creationId xmlns:a16="http://schemas.microsoft.com/office/drawing/2014/main" id="{2E8E8677-E998-40A2-AA11-7D0D6A4E2ACF}"/>
              </a:ext>
            </a:extLst>
          </p:cNvPr>
          <p:cNvSpPr/>
          <p:nvPr/>
        </p:nvSpPr>
        <p:spPr>
          <a:xfrm>
            <a:off x="6041445" y="54127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18" name="Rectangle 17">
            <a:extLst>
              <a:ext uri="{FF2B5EF4-FFF2-40B4-BE49-F238E27FC236}">
                <a16:creationId xmlns:a16="http://schemas.microsoft.com/office/drawing/2014/main" id="{910F8EED-CE4C-4E78-959B-395728584874}"/>
              </a:ext>
            </a:extLst>
          </p:cNvPr>
          <p:cNvSpPr/>
          <p:nvPr/>
        </p:nvSpPr>
        <p:spPr>
          <a:xfrm>
            <a:off x="6193845" y="5565115"/>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19" name="Rectangle 18">
            <a:extLst>
              <a:ext uri="{FF2B5EF4-FFF2-40B4-BE49-F238E27FC236}">
                <a16:creationId xmlns:a16="http://schemas.microsoft.com/office/drawing/2014/main" id="{FB323A92-1956-4DF7-8D41-C6696D455286}"/>
              </a:ext>
            </a:extLst>
          </p:cNvPr>
          <p:cNvSpPr/>
          <p:nvPr/>
        </p:nvSpPr>
        <p:spPr bwMode="auto">
          <a:xfrm>
            <a:off x="7851495" y="53893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CFED9A-5C77-4771-BA70-93BDC228D654}"/>
              </a:ext>
            </a:extLst>
          </p:cNvPr>
          <p:cNvSpPr/>
          <p:nvPr/>
        </p:nvSpPr>
        <p:spPr bwMode="auto">
          <a:xfrm>
            <a:off x="8003895" y="55417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D5F4010-93A2-4195-878F-6E31C02F8882}"/>
              </a:ext>
            </a:extLst>
          </p:cNvPr>
          <p:cNvSpPr/>
          <p:nvPr/>
        </p:nvSpPr>
        <p:spPr bwMode="auto">
          <a:xfrm>
            <a:off x="8156295" y="5694180"/>
            <a:ext cx="1371600" cy="1005840"/>
          </a:xfrm>
          <a:prstGeom prst="rect">
            <a:avLst/>
          </a:prstGeom>
          <a:solidFill>
            <a:srgbClr val="FFB900"/>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dirty="0">
                <a:solidFill>
                  <a:schemeClr val="tx1"/>
                </a:solidFill>
                <a:ea typeface="Segoe UI" pitchFamily="34" charset="0"/>
                <a:cs typeface="Segoe UI" pitchFamily="34" charset="0"/>
              </a:rPr>
              <a:t>Contoso USA</a:t>
            </a:r>
          </a:p>
        </p:txBody>
      </p:sp>
      <p:sp>
        <p:nvSpPr>
          <p:cNvPr id="22" name="Rectangle 21">
            <a:extLst>
              <a:ext uri="{FF2B5EF4-FFF2-40B4-BE49-F238E27FC236}">
                <a16:creationId xmlns:a16="http://schemas.microsoft.com/office/drawing/2014/main" id="{8C0DD28D-DDFA-4761-AB48-CCE120540391}"/>
              </a:ext>
            </a:extLst>
          </p:cNvPr>
          <p:cNvSpPr/>
          <p:nvPr/>
        </p:nvSpPr>
        <p:spPr>
          <a:xfrm>
            <a:off x="7784671" y="53248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Dev</a:t>
            </a:r>
          </a:p>
        </p:txBody>
      </p:sp>
      <p:sp>
        <p:nvSpPr>
          <p:cNvPr id="23" name="Rectangle 22">
            <a:extLst>
              <a:ext uri="{FF2B5EF4-FFF2-40B4-BE49-F238E27FC236}">
                <a16:creationId xmlns:a16="http://schemas.microsoft.com/office/drawing/2014/main" id="{B3437785-351C-4C9C-982B-B3B225ED2CC3}"/>
              </a:ext>
            </a:extLst>
          </p:cNvPr>
          <p:cNvSpPr/>
          <p:nvPr/>
        </p:nvSpPr>
        <p:spPr>
          <a:xfrm>
            <a:off x="7937069" y="54772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Test</a:t>
            </a:r>
          </a:p>
        </p:txBody>
      </p:sp>
      <p:sp>
        <p:nvSpPr>
          <p:cNvPr id="24" name="Rectangle 23">
            <a:extLst>
              <a:ext uri="{FF2B5EF4-FFF2-40B4-BE49-F238E27FC236}">
                <a16:creationId xmlns:a16="http://schemas.microsoft.com/office/drawing/2014/main" id="{D8CDA01A-3E3F-4B74-9120-8A0801D6A57A}"/>
              </a:ext>
            </a:extLst>
          </p:cNvPr>
          <p:cNvSpPr/>
          <p:nvPr/>
        </p:nvSpPr>
        <p:spPr>
          <a:xfrm>
            <a:off x="8089469" y="5629647"/>
            <a:ext cx="1371600" cy="1005840"/>
          </a:xfrm>
          <a:prstGeom prst="rect">
            <a:avLst/>
          </a:prstGeom>
        </p:spPr>
        <p:txBody>
          <a:bodyPr wrap="none">
            <a:noAutofit/>
          </a:bodyPr>
          <a:lstStyle/>
          <a:p>
            <a:pPr defTabSz="932449" fontAlgn="base">
              <a:spcBef>
                <a:spcPct val="0"/>
              </a:spcBef>
              <a:spcAft>
                <a:spcPct val="0"/>
              </a:spcAft>
            </a:pPr>
            <a:r>
              <a:rPr lang="en-US" sz="1200">
                <a:ea typeface="Segoe UI" pitchFamily="34" charset="0"/>
                <a:cs typeface="Segoe UI" pitchFamily="34" charset="0"/>
              </a:rPr>
              <a:t>Prod</a:t>
            </a:r>
          </a:p>
        </p:txBody>
      </p:sp>
      <p:sp>
        <p:nvSpPr>
          <p:cNvPr id="27" name="Left Bracket 26">
            <a:extLst>
              <a:ext uri="{FF2B5EF4-FFF2-40B4-BE49-F238E27FC236}">
                <a16:creationId xmlns:a16="http://schemas.microsoft.com/office/drawing/2014/main" id="{89849E2D-A7BE-4A58-B095-89E64CFE4F10}"/>
              </a:ext>
            </a:extLst>
          </p:cNvPr>
          <p:cNvSpPr/>
          <p:nvPr/>
        </p:nvSpPr>
        <p:spPr>
          <a:xfrm rot="5400000">
            <a:off x="5219074" y="-116310"/>
            <a:ext cx="181521" cy="8436123"/>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BFC5889A-D64E-4DD9-814B-20CD5426E4E7}"/>
              </a:ext>
            </a:extLst>
          </p:cNvPr>
          <p:cNvSpPr/>
          <p:nvPr/>
        </p:nvSpPr>
        <p:spPr>
          <a:xfrm rot="5400000">
            <a:off x="3262731" y="2656552"/>
            <a:ext cx="181523" cy="4523440"/>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D0BFAF3B-3FA9-404F-82CE-89025A49EE19}"/>
              </a:ext>
            </a:extLst>
          </p:cNvPr>
          <p:cNvSpPr/>
          <p:nvPr/>
        </p:nvSpPr>
        <p:spPr bwMode="auto">
          <a:xfrm>
            <a:off x="3560651" y="3702468"/>
            <a:ext cx="4224020"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dirty="0">
                <a:gradFill>
                  <a:gsLst>
                    <a:gs pos="0">
                      <a:srgbClr val="FFFFFF"/>
                    </a:gs>
                    <a:gs pos="100000">
                      <a:srgbClr val="FFFFFF"/>
                    </a:gs>
                  </a:gsLst>
                  <a:lin ang="5400000" scaled="0"/>
                </a:gradFill>
                <a:ea typeface="Segoe UI" pitchFamily="34" charset="0"/>
                <a:cs typeface="Segoe UI" pitchFamily="34" charset="0"/>
              </a:rPr>
              <a:t>#1: Block unsupported non-Microsoft connectors (e.g. Dropbox, social media)</a:t>
            </a:r>
          </a:p>
        </p:txBody>
      </p:sp>
      <p:sp>
        <p:nvSpPr>
          <p:cNvPr id="34" name="Rectangle 33">
            <a:extLst>
              <a:ext uri="{FF2B5EF4-FFF2-40B4-BE49-F238E27FC236}">
                <a16:creationId xmlns:a16="http://schemas.microsoft.com/office/drawing/2014/main" id="{F1E1700B-8FFD-47CA-9C19-BB6B4BEE3DFE}"/>
              </a:ext>
            </a:extLst>
          </p:cNvPr>
          <p:cNvSpPr/>
          <p:nvPr/>
        </p:nvSpPr>
        <p:spPr bwMode="auto">
          <a:xfrm>
            <a:off x="1486220" y="4519901"/>
            <a:ext cx="3801035" cy="6126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#2: Restrict ‘business data’ connectors (e.g. only Office 365 connectors are business data)</a:t>
            </a:r>
          </a:p>
        </p:txBody>
      </p:sp>
      <p:sp>
        <p:nvSpPr>
          <p:cNvPr id="35" name="Left Bracket 34">
            <a:extLst>
              <a:ext uri="{FF2B5EF4-FFF2-40B4-BE49-F238E27FC236}">
                <a16:creationId xmlns:a16="http://schemas.microsoft.com/office/drawing/2014/main" id="{33803A2B-EFA0-424F-B5DA-86C49E35DB5C}"/>
              </a:ext>
            </a:extLst>
          </p:cNvPr>
          <p:cNvSpPr/>
          <p:nvPr/>
        </p:nvSpPr>
        <p:spPr>
          <a:xfrm rot="5400000">
            <a:off x="7617709" y="3097561"/>
            <a:ext cx="181523" cy="3638848"/>
          </a:xfrm>
          <a:prstGeom prst="leftBracket">
            <a:avLst/>
          </a:prstGeom>
          <a:ln w="762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EDC6A7AC-478C-4CC1-977A-CFC2ACB9BB75}"/>
              </a:ext>
            </a:extLst>
          </p:cNvPr>
          <p:cNvSpPr/>
          <p:nvPr/>
        </p:nvSpPr>
        <p:spPr bwMode="auto">
          <a:xfrm>
            <a:off x="6375724" y="4545617"/>
            <a:ext cx="2795491" cy="61106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300">
                <a:gradFill>
                  <a:gsLst>
                    <a:gs pos="0">
                      <a:srgbClr val="FFFFFF"/>
                    </a:gs>
                    <a:gs pos="100000">
                      <a:srgbClr val="FFFFFF"/>
                    </a:gs>
                  </a:gsLst>
                  <a:lin ang="5400000" scaled="0"/>
                </a:gradFill>
                <a:ea typeface="Segoe UI" pitchFamily="34" charset="0"/>
                <a:cs typeface="Segoe UI" pitchFamily="34" charset="0"/>
              </a:rPr>
              <a:t>#3: Create exception policies for certain application environments </a:t>
            </a:r>
          </a:p>
        </p:txBody>
      </p:sp>
    </p:spTree>
    <p:extLst>
      <p:ext uri="{BB962C8B-B14F-4D97-AF65-F5344CB8AC3E}">
        <p14:creationId xmlns:p14="http://schemas.microsoft.com/office/powerpoint/2010/main" val="141429433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501900"/>
            <a:ext cx="6768085" cy="1032507"/>
          </a:xfrm>
        </p:spPr>
        <p:txBody>
          <a:bodyPr/>
          <a:lstStyle/>
          <a:p>
            <a:pPr marL="454659" marR="537210" indent="2540">
              <a:lnSpc>
                <a:spcPts val="1320"/>
              </a:lnSpc>
            </a:pPr>
            <a:r>
              <a:rPr lang="en-GB" b="1" spc="-5" dirty="0">
                <a:solidFill>
                  <a:schemeClr val="bg1">
                    <a:lumMod val="50000"/>
                  </a:schemeClr>
                </a:solidFill>
                <a:latin typeface="Carlito"/>
                <a:cs typeface="Carlito"/>
              </a:rPr>
              <a:t>Monitor</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12292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1A1A1A"/>
                </a:solidFill>
                <a:effectLst/>
                <a:uLnTx/>
                <a:uFillTx/>
                <a:latin typeface="Segoe UI Semibold"/>
                <a:ea typeface="+mj-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2793" y="1646138"/>
            <a:ext cx="3787075" cy="2351977"/>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773825" y="1646138"/>
            <a:ext cx="3665129" cy="2351977"/>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903209" y="1838619"/>
            <a:ext cx="3409027" cy="1952683"/>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23221" y="1835041"/>
            <a:ext cx="3461187" cy="1968539"/>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455996" y="620430"/>
            <a:ext cx="11306469" cy="397545"/>
          </a:xfrm>
        </p:spPr>
        <p:txBody>
          <a:bodyPr/>
          <a:lstStyle/>
          <a:p>
            <a:r>
              <a:rPr lang="en-US" sz="28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01598" y="2168108"/>
            <a:ext cx="3744559" cy="2351977"/>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1078790" y="4215474"/>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Users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Locations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4858082" y="4743495"/>
            <a:ext cx="2841505"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Service performance</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Error reporting</a:t>
            </a:r>
          </a:p>
          <a:p>
            <a:pPr marL="280114" lvl="1" indent="-280114" defTabSz="914344">
              <a:spcAft>
                <a:spcPts val="588"/>
              </a:spcAft>
              <a:buFont typeface="Arial" panose="020B0604020202020204" pitchFamily="34" charset="0"/>
              <a:buChar char="•"/>
            </a:pPr>
            <a:r>
              <a:rPr lang="en-US" sz="1372"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8401094" y="4215382"/>
            <a:ext cx="3005151" cy="166507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spcAft>
                <a:spcPts val="1176"/>
              </a:spcAft>
            </a:pPr>
            <a:r>
              <a:rPr lang="en-US" sz="1568"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All up view of what’s being created</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Discover your champions</a:t>
            </a:r>
          </a:p>
          <a:p>
            <a:pPr marL="280114" indent="-280114" defTabSz="914344">
              <a:spcAft>
                <a:spcPts val="588"/>
              </a:spcAft>
              <a:buFont typeface="Arial" panose="020B0604020202020204" pitchFamily="34" charset="0"/>
              <a:buChar char="•"/>
            </a:pPr>
            <a:r>
              <a:rPr lang="en-US" sz="1372"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461165" y="2357009"/>
            <a:ext cx="3414324" cy="1968540"/>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a:solidFill>
                <a:srgbClr val="FFFFFF">
                  <a:lumMod val="65000"/>
                </a:srgbClr>
              </a:solidFill>
              <a:latin typeface="Segoe UI"/>
            </a:endParaRP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9" cy="5520795"/>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21"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Activity Logging integrated with Office Security and Compliance center for comprehensive logging across Microsoft services</a:t>
            </a:r>
            <a:r>
              <a:rPr lang="en-US" sz="1600" dirty="0">
                <a:solidFill>
                  <a:srgbClr val="3C3C41"/>
                </a:solidFill>
                <a:latin typeface="Segoe UI"/>
              </a:rPr>
              <a:t>.</a:t>
            </a:r>
          </a:p>
          <a:p>
            <a:pPr lvl="1">
              <a:spcBef>
                <a:spcPts val="1200"/>
              </a:spcBef>
              <a:spcAft>
                <a:spcPts val="1200"/>
              </a:spcAft>
            </a:pPr>
            <a:r>
              <a:rPr lang="en-US" sz="1571" dirty="0">
                <a:solidFill>
                  <a:srgbClr val="3C3C41"/>
                </a:solidFill>
                <a:latin typeface="Segoe UI"/>
              </a:rPr>
              <a:t>The audit records are stored in Office 365 Security and Compliance center</a:t>
            </a:r>
            <a:r>
              <a:rPr lang="en-US" sz="1176" dirty="0">
                <a:solidFill>
                  <a:srgbClr val="3C3C41"/>
                </a:solidFill>
                <a:latin typeface="Segoe UI"/>
              </a:rPr>
              <a:t>. </a:t>
            </a:r>
            <a:br>
              <a:rPr lang="en-US" sz="1176" dirty="0">
                <a:solidFill>
                  <a:srgbClr val="3C3C41"/>
                </a:solidFill>
                <a:latin typeface="Segoe UI"/>
              </a:rPr>
            </a:br>
            <a:r>
              <a:rPr lang="en-US" sz="1176" dirty="0">
                <a:solidFill>
                  <a:srgbClr val="3C3C41"/>
                </a:solidFill>
                <a:latin typeface="Segoe UI"/>
              </a:rPr>
              <a:t>Must have an Office 365 E3 or greater license</a:t>
            </a:r>
            <a:br>
              <a:rPr lang="en-US" sz="1176" dirty="0">
                <a:solidFill>
                  <a:srgbClr val="3C3C41"/>
                </a:solidFill>
                <a:latin typeface="Segoe UI"/>
              </a:rPr>
            </a:br>
            <a:r>
              <a:rPr lang="en-US" sz="1176" dirty="0">
                <a:solidFill>
                  <a:srgbClr val="3C3C41"/>
                </a:solidFill>
                <a:latin typeface="Segoe UI"/>
              </a:rPr>
              <a:t>Must enabled at the organization level</a:t>
            </a:r>
            <a:endParaRPr lang="en-US" sz="1208" spc="-49" dirty="0">
              <a:solidFill>
                <a:srgbClr val="3C3C41"/>
              </a:solidFill>
              <a:latin typeface="Segoe UI"/>
            </a:endParaRPr>
          </a:p>
          <a:p>
            <a:pPr>
              <a:spcBef>
                <a:spcPts val="1200"/>
              </a:spcBef>
              <a:spcAft>
                <a:spcPts val="1200"/>
              </a:spcAft>
            </a:pPr>
            <a:r>
              <a:rPr lang="en-US" sz="1568"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6905105" y="1990042"/>
          <a:ext cx="5286896" cy="3651532"/>
        </p:xfrm>
        <a:graphic>
          <a:graphicData uri="http://schemas.openxmlformats.org/drawingml/2006/table">
            <a:tbl>
              <a:tblPr firstRow="1" bandRow="1">
                <a:tableStyleId>{21E4AEA4-8DFA-4A89-87EB-49C32662AFE0}</a:tableStyleId>
              </a:tblPr>
              <a:tblGrid>
                <a:gridCol w="2462077">
                  <a:extLst>
                    <a:ext uri="{9D8B030D-6E8A-4147-A177-3AD203B41FA5}">
                      <a16:colId xmlns:a16="http://schemas.microsoft.com/office/drawing/2014/main" val="1727943013"/>
                    </a:ext>
                  </a:extLst>
                </a:gridCol>
                <a:gridCol w="2824819">
                  <a:extLst>
                    <a:ext uri="{9D8B030D-6E8A-4147-A177-3AD203B41FA5}">
                      <a16:colId xmlns:a16="http://schemas.microsoft.com/office/drawing/2014/main" val="646873165"/>
                    </a:ext>
                  </a:extLst>
                </a:gridCol>
              </a:tblGrid>
              <a:tr h="455745">
                <a:tc>
                  <a:txBody>
                    <a:bodyPr/>
                    <a:lstStyle/>
                    <a:p>
                      <a:pPr algn="ctr"/>
                      <a:r>
                        <a:rPr lang="en-US" sz="1900"/>
                        <a:t>Power Automate</a:t>
                      </a:r>
                    </a:p>
                  </a:txBody>
                  <a:tcPr/>
                </a:tc>
                <a:tc>
                  <a:txBody>
                    <a:bodyPr/>
                    <a:lstStyle/>
                    <a:p>
                      <a:pPr algn="ctr"/>
                      <a:r>
                        <a:rPr lang="en-US" sz="1900"/>
                        <a:t>Power Apps</a:t>
                      </a:r>
                    </a:p>
                  </a:txBody>
                  <a:tcPr/>
                </a:tc>
                <a:extLst>
                  <a:ext uri="{0D108BD9-81ED-4DB2-BD59-A6C34878D82A}">
                    <a16:rowId xmlns:a16="http://schemas.microsoft.com/office/drawing/2014/main" val="1634850960"/>
                  </a:ext>
                </a:extLst>
              </a:tr>
              <a:tr h="3195787">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Renewed a paid trial </a:t>
                      </a:r>
                    </a:p>
                  </a:txBody>
                  <a:tcPr/>
                </a:tc>
                <a:tc>
                  <a:txBody>
                    <a:bodyPr/>
                    <a:lstStyle/>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600" kern="1200" spc="-49" baseline="0" dirty="0">
                          <a:solidFill>
                            <a:srgbClr val="3C3C41"/>
                          </a:solidFill>
                          <a:latin typeface="Segoe UI"/>
                          <a:ea typeface="+mn-ea"/>
                          <a:cs typeface="+mn-cs"/>
                        </a:rPr>
                        <a:t>Deleted app permissions</a:t>
                      </a:r>
                    </a:p>
                  </a:txBody>
                  <a:tcPr/>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429535" y="1001228"/>
            <a:ext cx="10291156" cy="394082"/>
          </a:xfrm>
          <a:prstGeom prst="rect">
            <a:avLst/>
          </a:prstGeom>
        </p:spPr>
        <p:txBody>
          <a:bodyPr wrap="square">
            <a:spAutoFit/>
          </a:bodyPr>
          <a:lstStyle/>
          <a:p>
            <a:r>
              <a:rPr lang="en-US" sz="196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96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96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735511" y="2041434"/>
            <a:ext cx="605419" cy="462029"/>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735511" y="3319995"/>
            <a:ext cx="605419" cy="462029"/>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843512" y="4485659"/>
            <a:ext cx="389417" cy="36576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900">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966749" y="3407574"/>
            <a:ext cx="142939" cy="1857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65">
              <a:defRPr/>
            </a:pPr>
            <a:endParaRPr lang="en-US" sz="1836">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902353" y="2136072"/>
            <a:ext cx="271728" cy="151541"/>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7647073" y="3244372"/>
            <a:ext cx="605419" cy="462029"/>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460025" y="1399098"/>
            <a:ext cx="3731977" cy="4614607"/>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600" b="1" dirty="0"/>
              <a:t>Admin analytics </a:t>
            </a:r>
            <a:br>
              <a:rPr lang="en-US" sz="1600" b="1" dirty="0"/>
            </a:br>
            <a:r>
              <a:rPr lang="en-US" sz="1568" dirty="0">
                <a:solidFill>
                  <a:srgbClr val="3C3C41"/>
                </a:solidFill>
                <a:latin typeface="Segoe UI"/>
              </a:rPr>
              <a:t>Tenant and environment level analytics</a:t>
            </a:r>
            <a:br>
              <a:rPr lang="en-US" sz="1568" dirty="0">
                <a:solidFill>
                  <a:srgbClr val="3C3C41"/>
                </a:solidFill>
                <a:latin typeface="Segoe UI"/>
              </a:rPr>
            </a:br>
            <a:r>
              <a:rPr lang="en-US" sz="1568" dirty="0">
                <a:solidFill>
                  <a:srgbClr val="3C3C41"/>
                </a:solidFill>
                <a:latin typeface="Segoe UI"/>
              </a:rPr>
              <a:t>Available from Power Platform admin center </a:t>
            </a:r>
            <a:r>
              <a:rPr lang="en-US" sz="1568" dirty="0">
                <a:solidFill>
                  <a:srgbClr val="3C3C41"/>
                </a:solidFill>
                <a:latin typeface="Segoe UI"/>
                <a:hlinkClick r:id="rId4"/>
              </a:rPr>
              <a:t>aka.ms/</a:t>
            </a:r>
            <a:r>
              <a:rPr lang="en-US" sz="1568" dirty="0" err="1">
                <a:solidFill>
                  <a:srgbClr val="3C3C41"/>
                </a:solidFill>
                <a:latin typeface="Segoe UI"/>
                <a:hlinkClick r:id="rId4"/>
              </a:rPr>
              <a:t>ppac</a:t>
            </a:r>
            <a:br>
              <a:rPr lang="en-US" sz="1568" dirty="0">
                <a:solidFill>
                  <a:srgbClr val="3C3C41"/>
                </a:solidFill>
                <a:latin typeface="Segoe UI"/>
              </a:rPr>
            </a:br>
            <a:r>
              <a:rPr lang="en-US" sz="1568" dirty="0">
                <a:solidFill>
                  <a:srgbClr val="3C3C41"/>
                </a:solidFill>
                <a:latin typeface="Segoe UI"/>
              </a:rPr>
              <a:t>Access is available for environment admins</a:t>
            </a:r>
            <a:br>
              <a:rPr lang="en-US" sz="1568" dirty="0">
                <a:solidFill>
                  <a:srgbClr val="3C3C41"/>
                </a:solidFill>
                <a:latin typeface="Segoe UI"/>
              </a:rPr>
            </a:br>
            <a:r>
              <a:rPr lang="en-US" sz="1568" dirty="0">
                <a:solidFill>
                  <a:srgbClr val="3C3C41"/>
                </a:solidFill>
                <a:latin typeface="Segoe UI"/>
              </a:rPr>
              <a:t>Data is stored for 28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r>
              <a:rPr lang="en-US" sz="1600" b="1" dirty="0"/>
              <a:t>Maker analytics </a:t>
            </a:r>
            <a:br>
              <a:rPr lang="en-US" sz="1568" b="1" dirty="0">
                <a:solidFill>
                  <a:srgbClr val="3C3C41"/>
                </a:solidFill>
                <a:latin typeface="Segoe UI"/>
              </a:rPr>
            </a:br>
            <a:r>
              <a:rPr lang="en-US" sz="1568" dirty="0">
                <a:solidFill>
                  <a:srgbClr val="3C3C41"/>
                </a:solidFill>
                <a:latin typeface="Segoe UI"/>
              </a:rPr>
              <a:t>Canvas app and flow level analytics</a:t>
            </a:r>
            <a:br>
              <a:rPr lang="en-US" sz="1568" dirty="0">
                <a:solidFill>
                  <a:srgbClr val="3C3C41"/>
                </a:solidFill>
                <a:latin typeface="Segoe UI"/>
              </a:rPr>
            </a:br>
            <a:r>
              <a:rPr lang="en-US" sz="1568" dirty="0">
                <a:solidFill>
                  <a:srgbClr val="3C3C41"/>
                </a:solidFill>
                <a:latin typeface="Segoe UI"/>
              </a:rPr>
              <a:t>Available from </a:t>
            </a:r>
            <a:r>
              <a:rPr lang="en-US" sz="1568" dirty="0">
                <a:solidFill>
                  <a:srgbClr val="3C3C41"/>
                </a:solidFill>
                <a:latin typeface="Segoe UI"/>
                <a:hlinkClick r:id="rId5"/>
              </a:rPr>
              <a:t>make.powerapps.com</a:t>
            </a:r>
            <a:r>
              <a:rPr lang="en-US" sz="1568" dirty="0">
                <a:solidFill>
                  <a:srgbClr val="3C3C41"/>
                </a:solidFill>
                <a:latin typeface="Segoe UI"/>
              </a:rPr>
              <a:t> and </a:t>
            </a:r>
            <a:r>
              <a:rPr lang="en-US" sz="1568" dirty="0">
                <a:solidFill>
                  <a:srgbClr val="3C3C41"/>
                </a:solidFill>
                <a:latin typeface="Segoe UI"/>
                <a:hlinkClick r:id="rId6"/>
              </a:rPr>
              <a:t>flow.microsoft.com</a:t>
            </a:r>
            <a:br>
              <a:rPr lang="en-US" sz="1568" dirty="0">
                <a:solidFill>
                  <a:srgbClr val="3C3C41"/>
                </a:solidFill>
                <a:latin typeface="Segoe UI"/>
              </a:rPr>
            </a:br>
            <a:r>
              <a:rPr lang="en-US" sz="1568" dirty="0">
                <a:solidFill>
                  <a:srgbClr val="3C3C41"/>
                </a:solidFill>
                <a:latin typeface="Segoe UI"/>
              </a:rPr>
              <a:t>Access is available to app &amp; flow owners (admins can grant themselves access)</a:t>
            </a:r>
            <a:br>
              <a:rPr lang="en-US" sz="1568" dirty="0">
                <a:solidFill>
                  <a:srgbClr val="3C3C41"/>
                </a:solidFill>
                <a:latin typeface="Segoe UI"/>
              </a:rPr>
            </a:br>
            <a:r>
              <a:rPr lang="en-US" sz="1568" dirty="0">
                <a:solidFill>
                  <a:srgbClr val="3C3C41"/>
                </a:solidFill>
                <a:latin typeface="Segoe UI"/>
              </a:rPr>
              <a:t>Data is stored for 30 days</a:t>
            </a:r>
            <a:br>
              <a:rPr lang="en-US" sz="1568" dirty="0">
                <a:solidFill>
                  <a:srgbClr val="3C3C41"/>
                </a:solidFill>
                <a:latin typeface="Segoe UI"/>
              </a:rPr>
            </a:br>
            <a:r>
              <a:rPr lang="en-US" sz="1568" dirty="0">
                <a:solidFill>
                  <a:srgbClr val="3C3C41"/>
                </a:solidFill>
                <a:latin typeface="Segoe UI"/>
              </a:rPr>
              <a:t>Data is refreshed daily</a:t>
            </a:r>
          </a:p>
          <a:p>
            <a:pPr>
              <a:spcBef>
                <a:spcPts val="1200"/>
              </a:spcBef>
              <a:spcAft>
                <a:spcPts val="1200"/>
              </a:spcAft>
            </a:pPr>
            <a:endParaRPr lang="en-US" sz="1568" dirty="0">
              <a:solidFill>
                <a:srgbClr val="3C3C41"/>
              </a:solidFill>
              <a:latin typeface="Segoe UI"/>
            </a:endParaRPr>
          </a:p>
          <a:p>
            <a:pPr>
              <a:spcBef>
                <a:spcPts val="1200"/>
              </a:spcBef>
              <a:spcAft>
                <a:spcPts val="1200"/>
              </a:spcAft>
            </a:pPr>
            <a:endParaRPr lang="en-US" sz="1568"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55996" y="1812392"/>
            <a:ext cx="6328464" cy="3930317"/>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0436" y="2126673"/>
            <a:ext cx="5777347" cy="331816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7844459" y="3308467"/>
            <a:ext cx="229135" cy="236772"/>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703813" y="2121132"/>
            <a:ext cx="5813367" cy="3318163"/>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7647073" y="1251236"/>
            <a:ext cx="605419" cy="462029"/>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7839081" y="1305529"/>
            <a:ext cx="239891" cy="224899"/>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615713"/>
            <a:ext cx="12192000" cy="1611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4" indent="-113602" defTabSz="914026">
              <a:spcAft>
                <a:spcPts val="392"/>
              </a:spcAft>
              <a:buFont typeface="Arial" panose="020B0604020202020204" pitchFamily="34" charset="0"/>
              <a:buChar char="•"/>
              <a:tabLst>
                <a:tab pos="56023" algn="l"/>
              </a:tabLst>
              <a:defRPr/>
            </a:pPr>
            <a:endParaRPr lang="en-US" sz="1765">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90546" y="1744879"/>
            <a:ext cx="12282548"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455996" y="620430"/>
            <a:ext cx="11306469" cy="425950"/>
          </a:xfrm>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defPPr>
              <a:defRPr lang="en-US"/>
            </a:defPPr>
            <a:lvl1pPr marL="0" algn="l" defTabSz="914400" rtl="0" eaLnBrk="1" latinLnBrk="0" hangingPunct="1">
              <a:defRPr sz="515"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r>
              <a:rPr lang="en-US">
                <a:solidFill>
                  <a:schemeClr val="bg1">
                    <a:lumMod val="65000"/>
                  </a:schemeClr>
                </a:solidFill>
              </a:rPr>
              <a:t>© Microsoft Corporation                                                                                  								                      Power Platform </a:t>
            </a:r>
            <a:endParaRPr lang="en-US" dirty="0">
              <a:solidFill>
                <a:srgbClr val="FFFFFF">
                  <a:lumMod val="65000"/>
                </a:srgbClr>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5996" y="2183695"/>
            <a:ext cx="4897400" cy="304154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659477"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8512" y="2183695"/>
            <a:ext cx="4897400" cy="3041549"/>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6591993" y="2442558"/>
            <a:ext cx="4470907" cy="25678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26" y="2419006"/>
            <a:ext cx="4520783" cy="2610949"/>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6481" y="2418206"/>
            <a:ext cx="4470907" cy="2616884"/>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287480"/>
            <a:ext cx="6768085" cy="246927"/>
          </a:xfrm>
        </p:spPr>
        <p:txBody>
          <a:bodyPr/>
          <a:lstStyle/>
          <a:p>
            <a:pPr marL="454659" marR="537210" indent="2540">
              <a:lnSpc>
                <a:spcPts val="1320"/>
              </a:lnSpc>
            </a:pPr>
            <a:r>
              <a:rPr lang="en-GB" b="1" spc="-5" dirty="0">
                <a:solidFill>
                  <a:schemeClr val="bg1">
                    <a:lumMod val="50000"/>
                  </a:schemeClr>
                </a:solidFill>
                <a:latin typeface="Carlito"/>
                <a:cs typeface="Carlito"/>
              </a:rPr>
              <a:t>Office Audit</a:t>
            </a:r>
            <a:endParaRPr lang="en-GB" dirty="0">
              <a:solidFill>
                <a:schemeClr val="bg1">
                  <a:lumMod val="50000"/>
                </a:schemeClr>
              </a:solidFill>
              <a:latin typeface="Carlito"/>
              <a:cs typeface="Carlito"/>
            </a:endParaRPr>
          </a:p>
        </p:txBody>
      </p:sp>
    </p:spTree>
    <p:extLst>
      <p:ext uri="{BB962C8B-B14F-4D97-AF65-F5344CB8AC3E}">
        <p14:creationId xmlns:p14="http://schemas.microsoft.com/office/powerpoint/2010/main" val="92866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489079" y="228603"/>
            <a:ext cx="11296416" cy="738664"/>
          </a:xfrm>
        </p:spPr>
        <p:txBody>
          <a:bodyPr>
            <a:normAutofit fontScale="90000"/>
          </a:bodyPr>
          <a:lstStyle/>
          <a:p>
            <a:r>
              <a:rPr lang="en-US" sz="5333">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431371" y="2468893"/>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Office 365 </a:t>
            </a:r>
            <a:br>
              <a:rPr lang="en-US" sz="2667">
                <a:solidFill>
                  <a:schemeClr val="bg1"/>
                </a:solidFill>
              </a:rPr>
            </a:br>
            <a:r>
              <a:rPr lang="en-US" sz="2667">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431371" y="4525411"/>
            <a:ext cx="3264363" cy="144016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CDS Data </a:t>
            </a:r>
            <a:br>
              <a:rPr lang="en-US" sz="2667">
                <a:solidFill>
                  <a:schemeClr val="bg1"/>
                </a:solidFill>
              </a:rPr>
            </a:br>
            <a:r>
              <a:rPr lang="en-US" sz="2667">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4793413" y="1630195"/>
            <a:ext cx="7447271" cy="5227805"/>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3887755" y="2884609"/>
            <a:ext cx="960107" cy="646176"/>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584200" y="1220755"/>
            <a:ext cx="11018520" cy="8863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9079" y="228603"/>
            <a:ext cx="11296416" cy="812531"/>
          </a:xfrm>
        </p:spPr>
        <p:txBody>
          <a:bodyPr/>
          <a:lstStyle/>
          <a:p>
            <a:r>
              <a:rPr lang="en-US"/>
              <a:t>Office 365 Activity Logging</a:t>
            </a:r>
          </a:p>
        </p:txBody>
      </p:sp>
      <p:sp>
        <p:nvSpPr>
          <p:cNvPr id="6" name="Text Placeholder 5"/>
          <p:cNvSpPr>
            <a:spLocks noGrp="1"/>
          </p:cNvSpPr>
          <p:nvPr>
            <p:ph type="body" sz="quarter" idx="10"/>
          </p:nvPr>
        </p:nvSpPr>
        <p:spPr>
          <a:xfrm>
            <a:off x="493418" y="1481493"/>
            <a:ext cx="8776161" cy="775469"/>
          </a:xfrm>
        </p:spPr>
        <p:txBody>
          <a:bodyPr/>
          <a:lstStyle/>
          <a:p>
            <a:r>
              <a:rPr lang="en-US" sz="2133">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4915873" y="2518818"/>
            <a:ext cx="7119041" cy="395687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489079" y="2675079"/>
            <a:ext cx="4298824" cy="285559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2133"/>
              <a:t>The audit records are stored in Office 365 Security and Compliance center. </a:t>
            </a:r>
          </a:p>
          <a:p>
            <a:endParaRPr lang="en-US" sz="2133"/>
          </a:p>
          <a:p>
            <a:r>
              <a:rPr lang="en-US" sz="2133"/>
              <a:t>Office provides an API to query this data, which is currently used by many SIEM vendors to use the Activity Logging data for reporting</a:t>
            </a:r>
          </a:p>
          <a:p>
            <a:endParaRPr lang="en-US" sz="2133"/>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nvGraphicFramePr>
        <p:xfrm>
          <a:off x="431371" y="1316765"/>
          <a:ext cx="11223980" cy="4704523"/>
        </p:xfrm>
        <a:graphic>
          <a:graphicData uri="http://schemas.openxmlformats.org/drawingml/2006/table">
            <a:tbl>
              <a:tblPr firstRow="1" bandRow="1">
                <a:tableStyleId>{21E4AEA4-8DFA-4A89-87EB-49C32662AFE0}</a:tableStyleId>
              </a:tblPr>
              <a:tblGrid>
                <a:gridCol w="4541948">
                  <a:extLst>
                    <a:ext uri="{9D8B030D-6E8A-4147-A177-3AD203B41FA5}">
                      <a16:colId xmlns:a16="http://schemas.microsoft.com/office/drawing/2014/main" val="1727943013"/>
                    </a:ext>
                  </a:extLst>
                </a:gridCol>
                <a:gridCol w="6682032">
                  <a:extLst>
                    <a:ext uri="{9D8B030D-6E8A-4147-A177-3AD203B41FA5}">
                      <a16:colId xmlns:a16="http://schemas.microsoft.com/office/drawing/2014/main" val="646873165"/>
                    </a:ext>
                  </a:extLst>
                </a:gridCol>
              </a:tblGrid>
              <a:tr h="637071">
                <a:tc>
                  <a:txBody>
                    <a:bodyPr/>
                    <a:lstStyle/>
                    <a:p>
                      <a:r>
                        <a:rPr lang="en-US" sz="2000" dirty="0"/>
                        <a:t>Power Automate</a:t>
                      </a:r>
                    </a:p>
                  </a:txBody>
                  <a:tcPr/>
                </a:tc>
                <a:tc>
                  <a:txBody>
                    <a:bodyPr/>
                    <a:lstStyle/>
                    <a:p>
                      <a:r>
                        <a:rPr lang="en-US" sz="2000" dirty="0"/>
                        <a:t>Power Apps</a:t>
                      </a:r>
                    </a:p>
                  </a:txBody>
                  <a:tcPr/>
                </a:tc>
                <a:extLst>
                  <a:ext uri="{0D108BD9-81ED-4DB2-BD59-A6C34878D82A}">
                    <a16:rowId xmlns:a16="http://schemas.microsoft.com/office/drawing/2014/main" val="1634850960"/>
                  </a:ext>
                </a:extLst>
              </a:tr>
              <a:tr h="4067452">
                <a:tc>
                  <a:txBody>
                    <a:bodyPr/>
                    <a:lstStyle/>
                    <a:p>
                      <a:pPr marL="285750" indent="-285750">
                        <a:buFont typeface="Arial" panose="020B0604020202020204" pitchFamily="34" charset="0"/>
                        <a:buChar char="•"/>
                      </a:pPr>
                      <a:r>
                        <a:rPr lang="en-US" sz="2100" dirty="0"/>
                        <a:t>Created flow </a:t>
                      </a:r>
                    </a:p>
                    <a:p>
                      <a:pPr marL="285750" indent="-285750">
                        <a:buFont typeface="Arial" panose="020B0604020202020204" pitchFamily="34" charset="0"/>
                        <a:buChar char="•"/>
                      </a:pPr>
                      <a:r>
                        <a:rPr lang="en-US" sz="2100" dirty="0"/>
                        <a:t>Edited flow </a:t>
                      </a:r>
                    </a:p>
                    <a:p>
                      <a:pPr marL="285750" indent="-285750">
                        <a:buFont typeface="Arial" panose="020B0604020202020204" pitchFamily="34" charset="0"/>
                        <a:buChar char="•"/>
                      </a:pPr>
                      <a:r>
                        <a:rPr lang="en-US" sz="2100" dirty="0"/>
                        <a:t>Deleted flow </a:t>
                      </a:r>
                    </a:p>
                    <a:p>
                      <a:pPr marL="285750" indent="-285750">
                        <a:buFont typeface="Arial" panose="020B0604020202020204" pitchFamily="34" charset="0"/>
                        <a:buChar char="•"/>
                      </a:pPr>
                      <a:r>
                        <a:rPr lang="en-US" sz="2100" dirty="0"/>
                        <a:t>Edited permissions </a:t>
                      </a:r>
                    </a:p>
                    <a:p>
                      <a:pPr marL="285750" indent="-285750">
                        <a:buFont typeface="Arial" panose="020B0604020202020204" pitchFamily="34" charset="0"/>
                        <a:buChar char="•"/>
                      </a:pPr>
                      <a:r>
                        <a:rPr lang="en-US" sz="2100" dirty="0"/>
                        <a:t>Deleted permissions </a:t>
                      </a:r>
                    </a:p>
                    <a:p>
                      <a:pPr marL="285750" indent="-285750">
                        <a:buFont typeface="Arial" panose="020B0604020202020204" pitchFamily="34" charset="0"/>
                        <a:buChar char="•"/>
                      </a:pPr>
                      <a:r>
                        <a:rPr lang="en-US" sz="2100" dirty="0"/>
                        <a:t>Started a paid trial </a:t>
                      </a:r>
                    </a:p>
                    <a:p>
                      <a:pPr marL="285750" indent="-285750">
                        <a:buFont typeface="Arial" panose="020B0604020202020204" pitchFamily="34" charset="0"/>
                        <a:buChar char="•"/>
                      </a:pPr>
                      <a:r>
                        <a:rPr lang="en-US" sz="2100" dirty="0"/>
                        <a:t>Renewed a paid trial </a:t>
                      </a:r>
                      <a:endParaRPr lang="en-US" sz="2100" dirty="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2100" dirty="0"/>
                        <a:t>Created app</a:t>
                      </a:r>
                    </a:p>
                    <a:p>
                      <a:pPr marL="285750" indent="-285750">
                        <a:buFont typeface="Arial" panose="020B0604020202020204" pitchFamily="34" charset="0"/>
                        <a:buChar char="•"/>
                      </a:pPr>
                      <a:r>
                        <a:rPr lang="en-US" sz="2100" dirty="0"/>
                        <a:t>Edited/save app (draft)</a:t>
                      </a:r>
                    </a:p>
                    <a:p>
                      <a:pPr marL="285750" indent="-285750">
                        <a:buFont typeface="Arial" panose="020B0604020202020204" pitchFamily="34" charset="0"/>
                        <a:buChar char="•"/>
                      </a:pPr>
                      <a:r>
                        <a:rPr lang="en-US" sz="2100" dirty="0"/>
                        <a:t>Published app</a:t>
                      </a:r>
                    </a:p>
                    <a:p>
                      <a:pPr marL="285750" indent="-285750">
                        <a:buFont typeface="Arial" panose="020B0604020202020204" pitchFamily="34" charset="0"/>
                        <a:buChar char="•"/>
                      </a:pPr>
                      <a:r>
                        <a:rPr lang="en-US" sz="2100" dirty="0"/>
                        <a:t>Deleted app</a:t>
                      </a:r>
                    </a:p>
                    <a:p>
                      <a:pPr marL="285750" indent="-285750">
                        <a:buFont typeface="Arial" panose="020B0604020202020204" pitchFamily="34" charset="0"/>
                        <a:buChar char="•"/>
                      </a:pPr>
                      <a:r>
                        <a:rPr lang="en-US" sz="2100" dirty="0"/>
                        <a:t>Restored an app from app version</a:t>
                      </a:r>
                    </a:p>
                    <a:p>
                      <a:pPr marL="285750" indent="-285750">
                        <a:buFont typeface="Arial" panose="020B0604020202020204" pitchFamily="34" charset="0"/>
                        <a:buChar char="•"/>
                      </a:pPr>
                      <a:r>
                        <a:rPr lang="en-US" sz="2100" dirty="0"/>
                        <a:t>Launched app</a:t>
                      </a:r>
                    </a:p>
                    <a:p>
                      <a:pPr marL="285750" indent="-285750">
                        <a:buFont typeface="Arial" panose="020B0604020202020204" pitchFamily="34" charset="0"/>
                        <a:buChar char="•"/>
                      </a:pPr>
                      <a:r>
                        <a:rPr lang="en-US" sz="2100" dirty="0"/>
                        <a:t>Marking app as featured</a:t>
                      </a:r>
                    </a:p>
                    <a:p>
                      <a:pPr marL="285750" indent="-285750">
                        <a:buFont typeface="Arial" panose="020B0604020202020204" pitchFamily="34" charset="0"/>
                        <a:buChar char="•"/>
                      </a:pPr>
                      <a:r>
                        <a:rPr lang="en-US" sz="2100" dirty="0"/>
                        <a:t>Marking app as hero</a:t>
                      </a:r>
                    </a:p>
                    <a:p>
                      <a:pPr marL="285750" indent="-285750">
                        <a:buFont typeface="Arial" panose="020B0604020202020204" pitchFamily="34" charset="0"/>
                        <a:buChar char="•"/>
                      </a:pPr>
                      <a:r>
                        <a:rPr lang="en-US" sz="2100" dirty="0"/>
                        <a:t>Edited app permissions</a:t>
                      </a:r>
                    </a:p>
                    <a:p>
                      <a:pPr marL="285750" indent="-285750">
                        <a:buFont typeface="Arial" panose="020B0604020202020204" pitchFamily="34" charset="0"/>
                        <a:buChar char="•"/>
                      </a:pPr>
                      <a:r>
                        <a:rPr lang="en-US" sz="2100" dirty="0"/>
                        <a:t>Deleted app permissions</a:t>
                      </a:r>
                    </a:p>
                  </a:txBody>
                  <a:tcPr/>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2560701"/>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sz="3200" b="1" dirty="0"/>
          </a:p>
          <a:p>
            <a:pPr marL="0" indent="0">
              <a:buNone/>
            </a:pPr>
            <a:endParaRPr lang="en-US" dirty="0"/>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graphicFrame>
        <p:nvGraphicFramePr>
          <p:cNvPr id="11" name="Table 10">
            <a:extLst>
              <a:ext uri="{FF2B5EF4-FFF2-40B4-BE49-F238E27FC236}">
                <a16:creationId xmlns:a16="http://schemas.microsoft.com/office/drawing/2014/main" id="{57E2216A-68AC-4088-9A5A-BEE0C15DC761}"/>
              </a:ext>
            </a:extLst>
          </p:cNvPr>
          <p:cNvGraphicFramePr>
            <a:graphicFrameLocks noGrp="1"/>
          </p:cNvGraphicFramePr>
          <p:nvPr/>
        </p:nvGraphicFramePr>
        <p:xfrm>
          <a:off x="5857702" y="2754958"/>
          <a:ext cx="6029498" cy="3799623"/>
        </p:xfrm>
        <a:graphic>
          <a:graphicData uri="http://schemas.openxmlformats.org/drawingml/2006/table">
            <a:tbl>
              <a:tblPr firstRow="1" bandRow="1">
                <a:tableStyleId>{21E4AEA4-8DFA-4A89-87EB-49C32662AFE0}</a:tableStyleId>
              </a:tblPr>
              <a:tblGrid>
                <a:gridCol w="2807902">
                  <a:extLst>
                    <a:ext uri="{9D8B030D-6E8A-4147-A177-3AD203B41FA5}">
                      <a16:colId xmlns:a16="http://schemas.microsoft.com/office/drawing/2014/main" val="1727943013"/>
                    </a:ext>
                  </a:extLst>
                </a:gridCol>
                <a:gridCol w="3221596">
                  <a:extLst>
                    <a:ext uri="{9D8B030D-6E8A-4147-A177-3AD203B41FA5}">
                      <a16:colId xmlns:a16="http://schemas.microsoft.com/office/drawing/2014/main" val="646873165"/>
                    </a:ext>
                  </a:extLst>
                </a:gridCol>
              </a:tblGrid>
              <a:tr h="514533">
                <a:tc>
                  <a:txBody>
                    <a:bodyPr/>
                    <a:lstStyle/>
                    <a:p>
                      <a:pPr algn="ctr"/>
                      <a:r>
                        <a:rPr lang="en-US" sz="1800"/>
                        <a:t>Microsoft Flow</a:t>
                      </a:r>
                    </a:p>
                  </a:txBody>
                  <a:tcPr/>
                </a:tc>
                <a:tc>
                  <a:txBody>
                    <a:bodyPr/>
                    <a:lstStyle/>
                    <a:p>
                      <a:pPr algn="ctr"/>
                      <a:r>
                        <a:rPr lang="en-US" sz="1800"/>
                        <a:t>PowerApps</a:t>
                      </a:r>
                    </a:p>
                  </a:txBody>
                  <a:tcPr/>
                </a:tc>
                <a:extLst>
                  <a:ext uri="{0D108BD9-81ED-4DB2-BD59-A6C34878D82A}">
                    <a16:rowId xmlns:a16="http://schemas.microsoft.com/office/drawing/2014/main" val="1634850960"/>
                  </a:ext>
                </a:extLst>
              </a:tr>
              <a:tr h="3285090">
                <a:tc>
                  <a:txBody>
                    <a:bodyPr/>
                    <a:lstStyle/>
                    <a:p>
                      <a:pPr marL="285750" indent="-285750">
                        <a:buFont typeface="Arial" panose="020B0604020202020204" pitchFamily="34" charset="0"/>
                        <a:buChar char="•"/>
                      </a:pPr>
                      <a:r>
                        <a:rPr lang="en-US" sz="1800"/>
                        <a:t>Created flow </a:t>
                      </a:r>
                    </a:p>
                    <a:p>
                      <a:pPr marL="285750" indent="-285750">
                        <a:buFont typeface="Arial" panose="020B0604020202020204" pitchFamily="34" charset="0"/>
                        <a:buChar char="•"/>
                      </a:pPr>
                      <a:r>
                        <a:rPr lang="en-US" sz="1800"/>
                        <a:t>Edited flow </a:t>
                      </a:r>
                    </a:p>
                    <a:p>
                      <a:pPr marL="285750" indent="-285750">
                        <a:buFont typeface="Arial" panose="020B0604020202020204" pitchFamily="34" charset="0"/>
                        <a:buChar char="•"/>
                      </a:pPr>
                      <a:r>
                        <a:rPr lang="en-US" sz="1800"/>
                        <a:t>Deleted flow </a:t>
                      </a:r>
                    </a:p>
                    <a:p>
                      <a:pPr marL="285750" indent="-285750">
                        <a:buFont typeface="Arial" panose="020B0604020202020204" pitchFamily="34" charset="0"/>
                        <a:buChar char="•"/>
                      </a:pPr>
                      <a:r>
                        <a:rPr lang="en-US" sz="1800"/>
                        <a:t>Edited permissions </a:t>
                      </a:r>
                    </a:p>
                    <a:p>
                      <a:pPr marL="285750" indent="-285750">
                        <a:buFont typeface="Arial" panose="020B0604020202020204" pitchFamily="34" charset="0"/>
                        <a:buChar char="•"/>
                      </a:pPr>
                      <a:r>
                        <a:rPr lang="en-US" sz="1800"/>
                        <a:t>Deleted permissions </a:t>
                      </a:r>
                    </a:p>
                    <a:p>
                      <a:pPr marL="285750" indent="-285750">
                        <a:buFont typeface="Arial" panose="020B0604020202020204" pitchFamily="34" charset="0"/>
                        <a:buChar char="•"/>
                      </a:pPr>
                      <a:r>
                        <a:rPr lang="en-US" sz="1800"/>
                        <a:t>Started a paid trial </a:t>
                      </a:r>
                    </a:p>
                    <a:p>
                      <a:pPr marL="285750" indent="-285750">
                        <a:buFont typeface="Arial" panose="020B0604020202020204" pitchFamily="34" charset="0"/>
                        <a:buChar char="•"/>
                      </a:pPr>
                      <a:r>
                        <a:rPr lang="en-US" sz="1800"/>
                        <a:t>Renewed a paid trial </a:t>
                      </a:r>
                      <a:endParaRPr lang="en-US" sz="1800">
                        <a:gradFill>
                          <a:gsLst>
                            <a:gs pos="2917">
                              <a:schemeClr val="tx1"/>
                            </a:gs>
                            <a:gs pos="30000">
                              <a:schemeClr val="tx1"/>
                            </a:gs>
                          </a:gsLst>
                          <a:lin ang="5400000" scaled="0"/>
                        </a:gradFill>
                      </a:endParaRPr>
                    </a:p>
                  </a:txBody>
                  <a:tcPr/>
                </a:tc>
                <a:tc>
                  <a:txBody>
                    <a:bodyPr/>
                    <a:lstStyle/>
                    <a:p>
                      <a:pPr marL="285750" indent="-285750">
                        <a:buFont typeface="Arial" panose="020B0604020202020204" pitchFamily="34" charset="0"/>
                        <a:buChar char="•"/>
                      </a:pPr>
                      <a:r>
                        <a:rPr lang="en-US" sz="1800" dirty="0"/>
                        <a:t>Created app</a:t>
                      </a:r>
                    </a:p>
                    <a:p>
                      <a:pPr marL="285750" indent="-285750">
                        <a:buFont typeface="Arial" panose="020B0604020202020204" pitchFamily="34" charset="0"/>
                        <a:buChar char="•"/>
                      </a:pPr>
                      <a:r>
                        <a:rPr lang="en-US" sz="1800" dirty="0"/>
                        <a:t>Edited/save app (draft)</a:t>
                      </a:r>
                    </a:p>
                    <a:p>
                      <a:pPr marL="285750" indent="-285750">
                        <a:buFont typeface="Arial" panose="020B0604020202020204" pitchFamily="34" charset="0"/>
                        <a:buChar char="•"/>
                      </a:pPr>
                      <a:r>
                        <a:rPr lang="en-US" sz="1800" dirty="0"/>
                        <a:t>Published app</a:t>
                      </a:r>
                    </a:p>
                    <a:p>
                      <a:pPr marL="285750" indent="-285750">
                        <a:buFont typeface="Arial" panose="020B0604020202020204" pitchFamily="34" charset="0"/>
                        <a:buChar char="•"/>
                      </a:pPr>
                      <a:r>
                        <a:rPr lang="en-US" sz="1800" dirty="0"/>
                        <a:t>Deleted app</a:t>
                      </a:r>
                    </a:p>
                    <a:p>
                      <a:pPr marL="285750" indent="-285750">
                        <a:buFont typeface="Arial" panose="020B0604020202020204" pitchFamily="34" charset="0"/>
                        <a:buChar char="•"/>
                      </a:pPr>
                      <a:r>
                        <a:rPr lang="en-US" sz="1800" dirty="0"/>
                        <a:t>Restored an app from app version</a:t>
                      </a:r>
                    </a:p>
                    <a:p>
                      <a:pPr marL="285750" indent="-285750">
                        <a:buFont typeface="Arial" panose="020B0604020202020204" pitchFamily="34" charset="0"/>
                        <a:buChar char="•"/>
                      </a:pPr>
                      <a:r>
                        <a:rPr lang="en-US" sz="1800" dirty="0"/>
                        <a:t>Launched app</a:t>
                      </a:r>
                    </a:p>
                    <a:p>
                      <a:pPr marL="285750" indent="-285750">
                        <a:buFont typeface="Arial" panose="020B0604020202020204" pitchFamily="34" charset="0"/>
                        <a:buChar char="•"/>
                      </a:pPr>
                      <a:r>
                        <a:rPr lang="en-US" sz="1800" dirty="0"/>
                        <a:t>Marking app as featured</a:t>
                      </a:r>
                    </a:p>
                    <a:p>
                      <a:pPr marL="285750" indent="-285750">
                        <a:buFont typeface="Arial" panose="020B0604020202020204" pitchFamily="34" charset="0"/>
                        <a:buChar char="•"/>
                      </a:pPr>
                      <a:r>
                        <a:rPr lang="en-US" sz="1800" dirty="0"/>
                        <a:t>Marking app as hero</a:t>
                      </a:r>
                    </a:p>
                    <a:p>
                      <a:pPr marL="285750" indent="-285750">
                        <a:buFont typeface="Arial" panose="020B0604020202020204" pitchFamily="34" charset="0"/>
                        <a:buChar char="•"/>
                      </a:pPr>
                      <a:r>
                        <a:rPr lang="en-US" sz="1800" dirty="0"/>
                        <a:t>Edited app permissions</a:t>
                      </a:r>
                    </a:p>
                    <a:p>
                      <a:pPr marL="285750" indent="-285750">
                        <a:buFont typeface="Arial" panose="020B0604020202020204" pitchFamily="34" charset="0"/>
                        <a:buChar char="•"/>
                      </a:pPr>
                      <a:r>
                        <a:rPr lang="en-US" sz="1800" dirty="0"/>
                        <a:t>Deleted app permissions</a:t>
                      </a:r>
                    </a:p>
                  </a:txBody>
                  <a:tcPr/>
                </a:tc>
                <a:extLst>
                  <a:ext uri="{0D108BD9-81ED-4DB2-BD59-A6C34878D82A}">
                    <a16:rowId xmlns:a16="http://schemas.microsoft.com/office/drawing/2014/main" val="3741146617"/>
                  </a:ext>
                </a:extLst>
              </a:tr>
            </a:tbl>
          </a:graphicData>
        </a:graphic>
      </p:graphicFrame>
      <p:sp>
        <p:nvSpPr>
          <p:cNvPr id="13" name="Text Placeholder 5">
            <a:extLst>
              <a:ext uri="{FF2B5EF4-FFF2-40B4-BE49-F238E27FC236}">
                <a16:creationId xmlns:a16="http://schemas.microsoft.com/office/drawing/2014/main" id="{FA0DA5C1-748B-4B80-9CDB-8F200EF51D95}"/>
              </a:ext>
            </a:extLst>
          </p:cNvPr>
          <p:cNvSpPr txBox="1">
            <a:spLocks/>
          </p:cNvSpPr>
          <p:nvPr/>
        </p:nvSpPr>
        <p:spPr>
          <a:xfrm>
            <a:off x="446190" y="2669963"/>
            <a:ext cx="5004351" cy="40626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The audit records are stored in Office 365 Security and Compliance center.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have an Office 365 E3 or greater license</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Must enabled at the organization level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Office provides an API to query this data, which is currently used by many SIEM vendors to use the Activity Logging data for reporting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191260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325288" y="1316766"/>
            <a:ext cx="7903435" cy="5281446"/>
          </a:xfrm>
        </p:spPr>
        <p:txBody>
          <a:bodyPr/>
          <a:lstStyle/>
          <a:p>
            <a:pPr marL="0" indent="0">
              <a:buNone/>
            </a:pPr>
            <a:r>
              <a:rPr lang="en-US" dirty="0"/>
              <a:t>1. PowerApps and Flow logs available at </a:t>
            </a:r>
            <a:r>
              <a:rPr lang="en-US" dirty="0">
                <a:hlinkClick r:id="rId3"/>
              </a:rPr>
              <a:t>https://protection.office.com</a:t>
            </a:r>
            <a:r>
              <a:rPr lang="en-US" dirty="0"/>
              <a:t> </a:t>
            </a:r>
          </a:p>
          <a:p>
            <a:pPr marL="0" indent="0">
              <a:buNone/>
            </a:pPr>
            <a:endParaRPr lang="en-US" dirty="0"/>
          </a:p>
          <a:p>
            <a:pPr marL="0" indent="0">
              <a:buNone/>
            </a:pPr>
            <a:r>
              <a:rPr lang="en-US" dirty="0"/>
              <a:t>2. Admin analytics available at </a:t>
            </a:r>
            <a:r>
              <a:rPr lang="en-US" dirty="0">
                <a:hlinkClick r:id="rId4"/>
              </a:rPr>
              <a:t>https://aka.ms/ppac</a:t>
            </a:r>
            <a:r>
              <a:rPr lang="en-US" dirty="0"/>
              <a:t> </a:t>
            </a:r>
          </a:p>
          <a:p>
            <a:r>
              <a:rPr lang="en-US" sz="2400" dirty="0"/>
              <a:t>Tenant and environment level analytics</a:t>
            </a:r>
          </a:p>
          <a:p>
            <a:r>
              <a:rPr lang="en-US" sz="2400" dirty="0"/>
              <a:t>Available from Power Platform admin center</a:t>
            </a:r>
          </a:p>
          <a:p>
            <a:r>
              <a:rPr lang="en-US" sz="2400" dirty="0"/>
              <a:t>Access is available for environment admins</a:t>
            </a:r>
          </a:p>
          <a:p>
            <a:r>
              <a:rPr lang="en-US" sz="2400" dirty="0"/>
              <a:t>Data is stored for 28 days</a:t>
            </a:r>
          </a:p>
          <a:p>
            <a:r>
              <a:rPr lang="en-US" sz="2400" dirty="0"/>
              <a:t>Data is refreshed daily</a:t>
            </a:r>
          </a:p>
          <a:p>
            <a:pPr marL="0" indent="0">
              <a:buNone/>
            </a:pPr>
            <a:endParaRPr lang="en-US" sz="32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8405349" y="2995415"/>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8413915" y="3977668"/>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8405349" y="4961660"/>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8413915" y="5934132"/>
            <a:ext cx="348694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marL="0" marR="0" lvl="0" indent="0" algn="ctr" defTabSz="1218768"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UI Light"/>
                <a:ea typeface="+mn-ea"/>
                <a:cs typeface="+mn-cs"/>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5"/>
          <a:stretch>
            <a:fillRect/>
          </a:stretch>
        </p:blipFill>
        <p:spPr>
          <a:xfrm>
            <a:off x="8390069" y="992312"/>
            <a:ext cx="3451291" cy="1951764"/>
          </a:xfrm>
          <a:prstGeom prst="rect">
            <a:avLst/>
          </a:prstGeom>
        </p:spPr>
      </p:pic>
    </p:spTree>
    <p:extLst>
      <p:ext uri="{BB962C8B-B14F-4D97-AF65-F5344CB8AC3E}">
        <p14:creationId xmlns:p14="http://schemas.microsoft.com/office/powerpoint/2010/main" val="358846879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xmlns:a16="http://schemas.microsoft.com/office/drawing/2014/main">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304800" y="1341121"/>
            <a:ext cx="11839872" cy="4468787"/>
          </a:xfrm>
        </p:spPr>
        <p:txBody>
          <a:bodyPr/>
          <a:lstStyle/>
          <a:p>
            <a:r>
              <a:rPr lang="en-US"/>
              <a:t>Must have an Office 365 E3 or greater license</a:t>
            </a:r>
            <a:br>
              <a:rPr lang="en-US"/>
            </a:br>
            <a:endParaRPr lang="en-US"/>
          </a:p>
          <a:p>
            <a:r>
              <a:rPr lang="en-US"/>
              <a:t>Must enable at the organization level</a:t>
            </a:r>
          </a:p>
          <a:p>
            <a:pPr lvl="1"/>
            <a:r>
              <a:rPr lang="en-US" sz="2667"/>
              <a:t>Enable-</a:t>
            </a:r>
            <a:r>
              <a:rPr lang="en-US" sz="2667" err="1"/>
              <a:t>OrganizationCustomization</a:t>
            </a:r>
            <a:endParaRPr lang="en-US" sz="2667"/>
          </a:p>
          <a:p>
            <a:pPr lvl="1"/>
            <a:r>
              <a:rPr lang="en-US" sz="2667"/>
              <a:t>Set-</a:t>
            </a:r>
            <a:r>
              <a:rPr lang="en-US" sz="2667" err="1"/>
              <a:t>AdminAuditLogConfig</a:t>
            </a:r>
            <a:r>
              <a:rPr lang="en-US" sz="2667"/>
              <a:t> -</a:t>
            </a:r>
            <a:r>
              <a:rPr lang="en-US" sz="2667" err="1"/>
              <a:t>UnifiedAuditLogIngestionEnabled</a:t>
            </a:r>
            <a:r>
              <a:rPr lang="en-US" sz="2667"/>
              <a:t> $true</a:t>
            </a:r>
          </a:p>
          <a:p>
            <a:endParaRPr lang="en-US"/>
          </a:p>
          <a:p>
            <a:r>
              <a:rPr lang="en-US"/>
              <a:t>Non service admins need permissions to view</a:t>
            </a:r>
          </a:p>
          <a:p>
            <a:pPr lvl="1"/>
            <a:r>
              <a:rPr lang="en-US" sz="2667"/>
              <a:t>E.g. Add-</a:t>
            </a:r>
            <a:r>
              <a:rPr lang="en-US" sz="2667" err="1"/>
              <a:t>RoleGroupMember</a:t>
            </a:r>
            <a:r>
              <a:rPr lang="en-US" sz="2667"/>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588263" y="457200"/>
            <a:ext cx="11018520" cy="664797"/>
          </a:xfrm>
        </p:spPr>
        <p:txBody>
          <a:bodyPr>
            <a:normAutofit fontScale="90000"/>
          </a:bodyPr>
          <a:lstStyle/>
          <a:p>
            <a:r>
              <a:rPr lang="en-US" sz="48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556508" y="1263097"/>
            <a:ext cx="11018520" cy="2326791"/>
          </a:xfrm>
        </p:spPr>
        <p:txBody>
          <a:bodyPr/>
          <a:lstStyle/>
          <a:p>
            <a:r>
              <a:rPr lang="en-US" sz="2400" dirty="0"/>
              <a:t>An example of alerting that can be implemented is subscribing to Office 365 Security and Compliance Audit Logs </a:t>
            </a:r>
          </a:p>
          <a:p>
            <a:endParaRPr lang="en-US" sz="2400" dirty="0"/>
          </a:p>
          <a:p>
            <a:r>
              <a:rPr lang="en-US" sz="2400" dirty="0"/>
              <a:t>This can be achieved through either a </a:t>
            </a:r>
            <a:r>
              <a:rPr lang="en-US" sz="2400" dirty="0">
                <a:hlinkClick r:id="rId2"/>
              </a:rPr>
              <a:t>webhook</a:t>
            </a:r>
            <a:r>
              <a:rPr lang="en-US" sz="2400" dirty="0"/>
              <a:t> subscription or </a:t>
            </a:r>
            <a:r>
              <a:rPr lang="en-US" sz="2400" dirty="0">
                <a:hlinkClick r:id="rId3"/>
              </a:rPr>
              <a:t>polling</a:t>
            </a:r>
            <a:r>
              <a:rPr lang="en-US" sz="24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770971" y="3928571"/>
            <a:ext cx="2730784" cy="2857712"/>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4799016" y="4435145"/>
            <a:ext cx="2373947" cy="1848939"/>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5228947" y="6301634"/>
            <a:ext cx="1881605" cy="307777"/>
          </a:xfrm>
          <a:prstGeom prst="rect">
            <a:avLst/>
          </a:prstGeom>
          <a:noFill/>
        </p:spPr>
        <p:txBody>
          <a:bodyPr wrap="none" lIns="0" tIns="0" rIns="0" bIns="0" rtlCol="0">
            <a:spAutoFit/>
          </a:bodyPr>
          <a:lstStyle/>
          <a:p>
            <a:pPr defTabSz="457189">
              <a:defRPr/>
            </a:pPr>
            <a:r>
              <a:rPr lang="en-US" sz="20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9627805" y="6147745"/>
            <a:ext cx="745397" cy="307777"/>
          </a:xfrm>
          <a:prstGeom prst="rect">
            <a:avLst/>
          </a:prstGeom>
          <a:noFill/>
        </p:spPr>
        <p:txBody>
          <a:bodyPr wrap="none" lIns="0" tIns="0" rIns="0" bIns="0" rtlCol="0">
            <a:spAutoFit/>
          </a:bodyPr>
          <a:lstStyle/>
          <a:p>
            <a:pPr defTabSz="457189">
              <a:defRPr/>
            </a:pPr>
            <a:r>
              <a:rPr lang="en-US" sz="20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7172962" y="5359615"/>
            <a:ext cx="21173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3501755" y="5357427"/>
            <a:ext cx="1297261" cy="21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814459" y="3959403"/>
            <a:ext cx="2620461" cy="261610"/>
          </a:xfrm>
          <a:prstGeom prst="rect">
            <a:avLst/>
          </a:prstGeom>
          <a:noFill/>
        </p:spPr>
        <p:txBody>
          <a:bodyPr wrap="none" lIns="0" tIns="0" rIns="0" bIns="0" rtlCol="0">
            <a:spAutoFit/>
          </a:bodyPr>
          <a:lstStyle/>
          <a:p>
            <a:pPr algn="l"/>
            <a:r>
              <a:rPr lang="en-US" sz="1700"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9290298" y="4119772"/>
            <a:ext cx="1334639" cy="2088064"/>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1567" y="4502305"/>
            <a:ext cx="376552" cy="3765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4853391" y="4505517"/>
            <a:ext cx="484071" cy="37924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5705062" y="4502306"/>
            <a:ext cx="376551" cy="376551"/>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10373200" y="4254643"/>
            <a:ext cx="697208" cy="584583"/>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1093317" y="4304400"/>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784488" y="5234905"/>
            <a:ext cx="1517163"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489079" y="228603"/>
            <a:ext cx="11296416" cy="664797"/>
          </a:xfrm>
        </p:spPr>
        <p:txBody>
          <a:bodyPr>
            <a:normAutofit fontScale="90000"/>
          </a:bodyPr>
          <a:lstStyle/>
          <a:p>
            <a:r>
              <a:rPr lang="en-US" sz="48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584200" y="1435498"/>
            <a:ext cx="6375896" cy="2737224"/>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7728181" y="1700808"/>
            <a:ext cx="3456384"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8016213" y="2696520"/>
            <a:ext cx="3168352"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8592278" y="3717032"/>
            <a:ext cx="261914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defTabSz="1218768" fontAlgn="base">
              <a:spcBef>
                <a:spcPct val="0"/>
              </a:spcBef>
              <a:spcAft>
                <a:spcPct val="0"/>
              </a:spcAft>
            </a:pPr>
            <a:r>
              <a:rPr lang="en-US" sz="2667">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489079" y="228603"/>
            <a:ext cx="11296416" cy="664797"/>
          </a:xfrm>
        </p:spPr>
        <p:txBody>
          <a:bodyPr>
            <a:normAutofit fontScale="90000"/>
          </a:bodyPr>
          <a:lstStyle/>
          <a:p>
            <a:r>
              <a:rPr lang="en-US" sz="48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719403" y="1700808"/>
            <a:ext cx="6032352" cy="3301408"/>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8304246" y="1763931"/>
            <a:ext cx="2548597" cy="3175163"/>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6576054" y="3351512"/>
            <a:ext cx="1344149" cy="94158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489079" y="228603"/>
            <a:ext cx="11296416" cy="664797"/>
          </a:xfrm>
        </p:spPr>
        <p:txBody>
          <a:bodyPr>
            <a:normAutofit fontScale="90000"/>
          </a:bodyPr>
          <a:lstStyle/>
          <a:p>
            <a:r>
              <a:rPr lang="en-US" sz="48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489079" y="2523020"/>
            <a:ext cx="5414900" cy="1609429"/>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6288022" y="2413449"/>
            <a:ext cx="5073415" cy="1975659"/>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519795"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6288021" y="1892829"/>
            <a:ext cx="4992555"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dirty="0"/>
              <a:t>Alert &amp; act on that activity</a:t>
            </a:r>
          </a:p>
        </p:txBody>
      </p:sp>
    </p:spTree>
    <p:extLst>
      <p:ext uri="{BB962C8B-B14F-4D97-AF65-F5344CB8AC3E}">
        <p14:creationId xmlns:p14="http://schemas.microsoft.com/office/powerpoint/2010/main" val="38349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489079" y="228604"/>
            <a:ext cx="11296416" cy="1107996"/>
          </a:xfrm>
        </p:spPr>
        <p:txBody>
          <a:bodyPr>
            <a:normAutofit fontScale="90000"/>
          </a:bodyPr>
          <a:lstStyle/>
          <a:p>
            <a:r>
              <a:rPr lang="en-US"/>
              <a:t>Leverage management connectors &amp; PowerShell as powerful reporting tools + tools for action</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6580" y="1684029"/>
            <a:ext cx="11296416" cy="2622256"/>
          </a:xfrm>
        </p:spPr>
        <p:txBody>
          <a:bodyPr/>
          <a:lstStyle/>
          <a:p>
            <a:r>
              <a:rPr lang="en-US" sz="2400" dirty="0"/>
              <a:t>The PowerShell Cmdlets give admins full visibility to all activity for PowerApps and Flow in their organization - </a:t>
            </a:r>
            <a:r>
              <a:rPr lang="en-US" sz="2400" dirty="0">
                <a:hlinkClick r:id="rId3"/>
              </a:rPr>
              <a:t>aka.ms/</a:t>
            </a:r>
            <a:r>
              <a:rPr lang="en-US" sz="2400" dirty="0" err="1">
                <a:hlinkClick r:id="rId3"/>
              </a:rPr>
              <a:t>powerappspowershell</a:t>
            </a:r>
            <a:r>
              <a:rPr lang="en-US" sz="2400" dirty="0"/>
              <a:t>.</a:t>
            </a:r>
          </a:p>
          <a:p>
            <a:endParaRPr lang="en-US" sz="2400" dirty="0"/>
          </a:p>
          <a:p>
            <a:r>
              <a:rPr lang="en-US" sz="2400" dirty="0"/>
              <a:t>Management connectors</a:t>
            </a:r>
          </a:p>
          <a:p>
            <a:pPr lvl="1"/>
            <a:r>
              <a:rPr lang="en-US" sz="1800" b="1" dirty="0"/>
              <a:t>Full visibility</a:t>
            </a:r>
            <a:r>
              <a:rPr lang="en-US" sz="1800" dirty="0"/>
              <a:t>: Power Platform APIs in an accessible connector interface, provide admin access to resources</a:t>
            </a:r>
          </a:p>
          <a:p>
            <a:pPr lvl="1"/>
            <a:r>
              <a:rPr lang="en-US" sz="1800" b="1" dirty="0"/>
              <a:t>Customization </a:t>
            </a:r>
            <a:r>
              <a:rPr lang="en-US" sz="1800" dirty="0"/>
              <a:t>: Pull the metadata you need to build the custom reports you want</a:t>
            </a:r>
          </a:p>
          <a:p>
            <a:pPr lvl="1"/>
            <a:r>
              <a:rPr lang="en-US" sz="1800" b="1" u="sng" dirty="0"/>
              <a:t>Flexibility</a:t>
            </a:r>
            <a:r>
              <a:rPr lang="en-US" sz="1800" u="sng" dirty="0"/>
              <a:t>: 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1103445" y="4596301"/>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1103445" y="5253203"/>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4943872" y="5205285"/>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4943872" y="4552864"/>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5539556" y="4628329"/>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5539557" y="5280751"/>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699131" y="4671767"/>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688180" y="5328668"/>
            <a:ext cx="3657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Flow Management</a:t>
            </a:r>
          </a:p>
        </p:txBody>
      </p:sp>
    </p:spTree>
    <p:extLst>
      <p:ext uri="{BB962C8B-B14F-4D97-AF65-F5344CB8AC3E}">
        <p14:creationId xmlns:p14="http://schemas.microsoft.com/office/powerpoint/2010/main" val="364911293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588263" y="457200"/>
            <a:ext cx="11018520" cy="553998"/>
          </a:xfrm>
        </p:spPr>
        <p:txBody>
          <a:bodyPr>
            <a:normAutofit fontScale="90000"/>
          </a:bodyPr>
          <a:lstStyle/>
          <a:p>
            <a:r>
              <a:rPr lang="en-US"/>
              <a:t>Establish and automate your audit process</a:t>
            </a:r>
          </a:p>
        </p:txBody>
      </p:sp>
      <p:graphicFrame>
        <p:nvGraphicFramePr>
          <p:cNvPr id="7" name="Table 6">
            <a:extLst>
              <a:ext uri="{FF2B5EF4-FFF2-40B4-BE49-F238E27FC236}">
                <a16:creationId xmlns:a16="http://schemas.microsoft.com/office/drawing/2014/main" id="{D7DC4349-03D7-4EE1-BAD2-74FDB0A035A6}"/>
              </a:ext>
            </a:extLst>
          </p:cNvPr>
          <p:cNvGraphicFramePr>
            <a:graphicFrameLocks noGrp="1"/>
          </p:cNvGraphicFramePr>
          <p:nvPr/>
        </p:nvGraphicFramePr>
        <p:xfrm>
          <a:off x="1139661" y="2748131"/>
          <a:ext cx="6766560" cy="2134646"/>
        </p:xfrm>
        <a:graphic>
          <a:graphicData uri="http://schemas.openxmlformats.org/drawingml/2006/table">
            <a:tbl>
              <a:tblPr firstRow="1" bandRow="1">
                <a:tableStyleId>{5940675A-B579-460E-94D1-54222C63F5DA}</a:tableStyleId>
              </a:tblPr>
              <a:tblGrid>
                <a:gridCol w="2966174">
                  <a:extLst>
                    <a:ext uri="{9D8B030D-6E8A-4147-A177-3AD203B41FA5}">
                      <a16:colId xmlns:a16="http://schemas.microsoft.com/office/drawing/2014/main" val="2460739804"/>
                    </a:ext>
                  </a:extLst>
                </a:gridCol>
                <a:gridCol w="3800386">
                  <a:extLst>
                    <a:ext uri="{9D8B030D-6E8A-4147-A177-3AD203B41FA5}">
                      <a16:colId xmlns:a16="http://schemas.microsoft.com/office/drawing/2014/main" val="1964931480"/>
                    </a:ext>
                  </a:extLst>
                </a:gridCol>
              </a:tblGrid>
              <a:tr h="514581">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Canvas app, flow creation</a:t>
                      </a:r>
                    </a:p>
                  </a:txBody>
                  <a:tcPr marL="121920" marR="121920" marT="60960" marB="60960" anchor="ctr"/>
                </a:tc>
                <a:tc>
                  <a:txBody>
                    <a:bodyPr/>
                    <a:lstStyle/>
                    <a:p>
                      <a:pPr algn="l"/>
                      <a:r>
                        <a:rPr lang="en-US" sz="1800" u="sng" kern="1200" dirty="0">
                          <a:effectLst/>
                          <a:hlinkClick r:id="rId2"/>
                        </a:rPr>
                        <a:t>aka.ms/</a:t>
                      </a:r>
                      <a:r>
                        <a:rPr lang="en-US" sz="1800" u="sng" kern="1200" dirty="0" err="1">
                          <a:effectLst/>
                          <a:hlinkClick r:id="rId2"/>
                        </a:rPr>
                        <a:t>restrictappcreators</a:t>
                      </a:r>
                      <a:r>
                        <a:rPr lang="en-US" sz="1800" kern="1200" dirty="0">
                          <a:effectLst/>
                        </a:rPr>
                        <a:t> </a:t>
                      </a:r>
                      <a:endParaRPr lang="en-US" sz="1800" dirty="0"/>
                    </a:p>
                  </a:txBody>
                  <a:tcPr marL="121920" marR="121920" marT="60960" marB="60960" anchor="ctr"/>
                </a:tc>
                <a:extLst>
                  <a:ext uri="{0D108BD9-81ED-4DB2-BD59-A6C34878D82A}">
                    <a16:rowId xmlns:a16="http://schemas.microsoft.com/office/drawing/2014/main" val="1564408365"/>
                  </a:ext>
                </a:extLst>
              </a:tr>
              <a:tr h="842043">
                <a:tc>
                  <a:txBody>
                    <a:bodyPr/>
                    <a:lstStyle/>
                    <a:p>
                      <a:pPr marL="0" marR="0" lvl="0" indent="0" algn="l" defTabSz="9143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a:solidFill>
                            <a:schemeClr val="tx1"/>
                          </a:solidFill>
                          <a:latin typeface="+mn-lt"/>
                          <a:ea typeface="+mn-ea"/>
                          <a:cs typeface="+mn-cs"/>
                        </a:rPr>
                        <a:t>Specific connector usage </a:t>
                      </a:r>
                    </a:p>
                  </a:txBody>
                  <a:tcPr marL="121920" marR="121920" marT="60960" marB="609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3"/>
                        </a:rPr>
                        <a:t>aka.ms/</a:t>
                      </a:r>
                      <a:r>
                        <a:rPr lang="en-US" sz="1800" u="sng" kern="1200" err="1">
                          <a:effectLst/>
                          <a:hlinkClick r:id="rId3"/>
                        </a:rPr>
                        <a:t>restrictflowconnector</a:t>
                      </a:r>
                      <a:endParaRPr lang="en-US" sz="1800" u="sng" kern="1200">
                        <a:effectLs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800" u="sng" kern="1200">
                          <a:effectLst/>
                          <a:hlinkClick r:id="rId4"/>
                        </a:rPr>
                        <a:t>aka.ms/</a:t>
                      </a:r>
                      <a:r>
                        <a:rPr lang="en-US" sz="1800" u="sng" kern="1200" err="1">
                          <a:effectLst/>
                          <a:hlinkClick r:id="rId4"/>
                        </a:rPr>
                        <a:t>restrictappconnector</a:t>
                      </a:r>
                      <a:endParaRPr lang="en-US" sz="1800" kern="1200">
                        <a:solidFill>
                          <a:schemeClr val="dk1"/>
                        </a:solidFill>
                        <a:effectLst/>
                        <a:latin typeface="+mn-lt"/>
                        <a:ea typeface="+mn-ea"/>
                        <a:cs typeface="+mn-cs"/>
                      </a:endParaRPr>
                    </a:p>
                  </a:txBody>
                  <a:tcPr marL="121920" marR="121920" marT="60960" marB="60960" anchor="ctr"/>
                </a:tc>
                <a:extLst>
                  <a:ext uri="{0D108BD9-81ED-4DB2-BD59-A6C34878D82A}">
                    <a16:rowId xmlns:a16="http://schemas.microsoft.com/office/drawing/2014/main" val="2930095485"/>
                  </a:ext>
                </a:extLst>
              </a:tr>
              <a:tr h="778022">
                <a:tc>
                  <a:txBody>
                    <a:bodyPr/>
                    <a:lstStyle/>
                    <a:p>
                      <a:pPr algn="l"/>
                      <a:r>
                        <a:rPr lang="en-US" sz="1800" kern="1200">
                          <a:solidFill>
                            <a:schemeClr val="tx1"/>
                          </a:solidFill>
                          <a:latin typeface="+mn-lt"/>
                          <a:ea typeface="+mn-ea"/>
                          <a:cs typeface="+mn-cs"/>
                        </a:rPr>
                        <a:t>Newly added connectors</a:t>
                      </a:r>
                    </a:p>
                  </a:txBody>
                  <a:tcPr marL="121920" marR="121920" marT="60960" marB="60960" anchor="ctr"/>
                </a:tc>
                <a:tc>
                  <a:txBody>
                    <a:bodyPr/>
                    <a:lstStyle/>
                    <a:p>
                      <a:pPr marL="0" marR="0" lvl="0" indent="0" algn="l" defTabSz="914325" rtl="0" eaLnBrk="1" fontAlgn="auto" latinLnBrk="0" hangingPunct="1">
                        <a:lnSpc>
                          <a:spcPct val="100000"/>
                        </a:lnSpc>
                        <a:spcBef>
                          <a:spcPts val="0"/>
                        </a:spcBef>
                        <a:spcAft>
                          <a:spcPts val="0"/>
                        </a:spcAft>
                        <a:buClrTx/>
                        <a:buSzTx/>
                        <a:buFontTx/>
                        <a:buNone/>
                        <a:tabLst/>
                        <a:defRPr/>
                      </a:pPr>
                      <a:r>
                        <a:rPr lang="en-US" sz="1800" dirty="0">
                          <a:hlinkClick r:id="rId5"/>
                        </a:rPr>
                        <a:t>aka.ms/</a:t>
                      </a:r>
                      <a:r>
                        <a:rPr lang="en-US" sz="1800" dirty="0" err="1">
                          <a:hlinkClick r:id="rId5"/>
                        </a:rPr>
                        <a:t>newconnectornotification</a:t>
                      </a:r>
                      <a:r>
                        <a:rPr lang="en-US" sz="1800" dirty="0"/>
                        <a:t> </a:t>
                      </a:r>
                    </a:p>
                  </a:txBody>
                  <a:tcPr marL="121920" marR="121920" marT="60960" marB="60960" anchor="ctr"/>
                </a:tc>
                <a:extLst>
                  <a:ext uri="{0D108BD9-81ED-4DB2-BD59-A6C34878D82A}">
                    <a16:rowId xmlns:a16="http://schemas.microsoft.com/office/drawing/2014/main" val="595939167"/>
                  </a:ext>
                </a:extLst>
              </a:tr>
            </a:tbl>
          </a:graphicData>
        </a:graphic>
      </p:graphicFrame>
      <p:sp>
        <p:nvSpPr>
          <p:cNvPr id="8" name="Text Placeholder 2">
            <a:extLst>
              <a:ext uri="{FF2B5EF4-FFF2-40B4-BE49-F238E27FC236}">
                <a16:creationId xmlns:a16="http://schemas.microsoft.com/office/drawing/2014/main" id="{BBA4E0C5-8D7E-47B8-A83F-16F3ADDB36FA}"/>
              </a:ext>
            </a:extLst>
          </p:cNvPr>
          <p:cNvSpPr txBox="1">
            <a:spLocks/>
          </p:cNvSpPr>
          <p:nvPr/>
        </p:nvSpPr>
        <p:spPr>
          <a:xfrm>
            <a:off x="586390" y="1326802"/>
            <a:ext cx="9642608" cy="4579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rPr>
              <a:t>Create your own workflows using the management connectors that permit or restrict behavior based on your organization’s policies (e.g. create an attestation process for assets in the default env)</a:t>
            </a: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514350" marR="0" lvl="0" indent="-514350" algn="l" defTabSz="932742" rtl="0" eaLnBrk="1" fontAlgn="auto" latinLnBrk="0" hangingPunct="1">
              <a:lnSpc>
                <a:spcPct val="100000"/>
              </a:lnSpc>
              <a:spcBef>
                <a:spcPct val="20000"/>
              </a:spcBef>
              <a:spcAft>
                <a:spcPts val="0"/>
              </a:spcAft>
              <a:buClrTx/>
              <a:buSzPct val="90000"/>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mj-lt"/>
              <a:buAutoNum type="arabicPeriod" startAt="2"/>
              <a:tabLst/>
              <a:defRPr/>
            </a:pPr>
            <a:r>
              <a:rPr kumimoji="0" lang="en-US" sz="24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CoE</a:t>
            </a:r>
            <a:r>
              <a:rPr kumimoji="0" lang="en-US" sz="24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rPr>
              <a:t> starter kit comes with its own audit workflow template:</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p:txBody>
      </p:sp>
      <p:pic>
        <p:nvPicPr>
          <p:cNvPr id="9" name="Picture 8">
            <a:extLst>
              <a:ext uri="{FF2B5EF4-FFF2-40B4-BE49-F238E27FC236}">
                <a16:creationId xmlns:a16="http://schemas.microsoft.com/office/drawing/2014/main" id="{23BDA954-05B5-43A9-8BE8-79DE34B02DFD}"/>
              </a:ext>
            </a:extLst>
          </p:cNvPr>
          <p:cNvPicPr>
            <a:picLocks noChangeAspect="1"/>
          </p:cNvPicPr>
          <p:nvPr/>
        </p:nvPicPr>
        <p:blipFill>
          <a:blip r:embed="rId6"/>
          <a:stretch>
            <a:fillRect/>
          </a:stretch>
        </p:blipFill>
        <p:spPr>
          <a:xfrm>
            <a:off x="999565" y="5596658"/>
            <a:ext cx="7709647" cy="1643459"/>
          </a:xfrm>
          <a:prstGeom prst="rect">
            <a:avLst/>
          </a:prstGeom>
        </p:spPr>
      </p:pic>
    </p:spTree>
    <p:extLst>
      <p:ext uri="{BB962C8B-B14F-4D97-AF65-F5344CB8AC3E}">
        <p14:creationId xmlns:p14="http://schemas.microsoft.com/office/powerpoint/2010/main" val="2201226014"/>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12FE-7364-4B7D-B133-F68BE00BAD6F}"/>
              </a:ext>
            </a:extLst>
          </p:cNvPr>
          <p:cNvSpPr>
            <a:spLocks noGrp="1"/>
          </p:cNvSpPr>
          <p:nvPr>
            <p:ph type="title"/>
          </p:nvPr>
        </p:nvSpPr>
        <p:spPr>
          <a:xfrm>
            <a:off x="493906" y="242150"/>
            <a:ext cx="11295781" cy="553998"/>
          </a:xfrm>
        </p:spPr>
        <p:txBody>
          <a:bodyPr>
            <a:normAutofit fontScale="90000"/>
          </a:bodyPr>
          <a:lstStyle/>
          <a:p>
            <a:r>
              <a:rPr lang="en-US"/>
              <a:t>Welcome new makers and identify champions</a:t>
            </a:r>
          </a:p>
        </p:txBody>
      </p:sp>
      <p:sp>
        <p:nvSpPr>
          <p:cNvPr id="3" name="Content Placeholder 2">
            <a:extLst>
              <a:ext uri="{FF2B5EF4-FFF2-40B4-BE49-F238E27FC236}">
                <a16:creationId xmlns:a16="http://schemas.microsoft.com/office/drawing/2014/main" id="{961EDA1A-1AAA-46ED-87FB-B99A19480DDB}"/>
              </a:ext>
            </a:extLst>
          </p:cNvPr>
          <p:cNvSpPr>
            <a:spLocks noGrp="1"/>
          </p:cNvSpPr>
          <p:nvPr>
            <p:ph sz="half" idx="1"/>
          </p:nvPr>
        </p:nvSpPr>
        <p:spPr>
          <a:xfrm>
            <a:off x="124940" y="1168205"/>
            <a:ext cx="5080565" cy="5447645"/>
          </a:xfrm>
        </p:spPr>
        <p:txBody>
          <a:bodyPr/>
          <a:lstStyle/>
          <a:p>
            <a:pPr marL="514350" indent="-514350">
              <a:buFont typeface="+mj-lt"/>
              <a:buAutoNum type="arabicPeriod"/>
            </a:pPr>
            <a:r>
              <a:rPr lang="en-US" sz="2400" dirty="0"/>
              <a:t>Welcome new makers</a:t>
            </a:r>
          </a:p>
          <a:p>
            <a:pPr lvl="1"/>
            <a:r>
              <a:rPr lang="en-US" sz="1800" dirty="0"/>
              <a:t>Detect when new flow has been created</a:t>
            </a:r>
          </a:p>
          <a:p>
            <a:pPr lvl="1"/>
            <a:r>
              <a:rPr lang="en-US" sz="1800" dirty="0"/>
              <a:t>Check to see if they are part of makers AAD Group</a:t>
            </a:r>
          </a:p>
          <a:p>
            <a:pPr lvl="1"/>
            <a:r>
              <a:rPr lang="en-US" sz="1800" dirty="0"/>
              <a:t>If new, send welcome email with company and public resources</a:t>
            </a:r>
          </a:p>
          <a:p>
            <a:pPr lvl="1"/>
            <a:r>
              <a:rPr lang="en-US" sz="1800" dirty="0"/>
              <a:t>Invite them to Internal Yammer Club</a:t>
            </a:r>
          </a:p>
          <a:p>
            <a:pPr marL="463854" lvl="1" indent="0">
              <a:buNone/>
            </a:pPr>
            <a:endParaRPr lang="en-US" sz="1800" dirty="0">
              <a:hlinkClick r:id="" action="ppaction://noaction"/>
            </a:endParaRPr>
          </a:p>
          <a:p>
            <a:pPr marL="463854" lvl="1" indent="0">
              <a:buNone/>
            </a:pPr>
            <a:r>
              <a:rPr lang="en-US" sz="1800" dirty="0">
                <a:hlinkClick r:id="" action="ppaction://noaction"/>
              </a:rPr>
              <a:t>https://aka.ms/powerwelcomeemail</a:t>
            </a:r>
            <a:r>
              <a:rPr lang="en-US" sz="1800" dirty="0"/>
              <a:t> </a:t>
            </a:r>
          </a:p>
          <a:p>
            <a:pPr marL="463854" lvl="1" indent="0">
              <a:buNone/>
            </a:pPr>
            <a:endParaRPr lang="en-US" sz="1800" dirty="0"/>
          </a:p>
          <a:p>
            <a:pPr marL="476601" indent="-457200">
              <a:buFont typeface="+mj-lt"/>
              <a:buAutoNum type="arabicPeriod"/>
            </a:pPr>
            <a:r>
              <a:rPr lang="en-US" sz="2400" dirty="0"/>
              <a:t>Identify champions</a:t>
            </a:r>
          </a:p>
          <a:p>
            <a:pPr lvl="1"/>
            <a:r>
              <a:rPr lang="en-US" sz="1800" dirty="0"/>
              <a:t>New Flow, PowerApps and Connectors Digest</a:t>
            </a:r>
          </a:p>
          <a:p>
            <a:pPr lvl="1"/>
            <a:r>
              <a:rPr lang="en-US" sz="1800" dirty="0"/>
              <a:t>Sent Daily</a:t>
            </a:r>
          </a:p>
          <a:p>
            <a:pPr lvl="1"/>
            <a:r>
              <a:rPr lang="en-US" sz="1800" dirty="0"/>
              <a:t>Oversight</a:t>
            </a:r>
          </a:p>
          <a:p>
            <a:pPr lvl="1"/>
            <a:r>
              <a:rPr lang="en-US" sz="1800" dirty="0"/>
              <a:t>Empower new users</a:t>
            </a:r>
          </a:p>
          <a:p>
            <a:pPr marL="463854" lvl="1" indent="0">
              <a:buNone/>
            </a:pPr>
            <a:endParaRPr lang="en-US" sz="1800" dirty="0">
              <a:hlinkClick r:id="" action="ppaction://noaction"/>
            </a:endParaRPr>
          </a:p>
          <a:p>
            <a:pPr marL="463854" lvl="1" indent="0">
              <a:buNone/>
            </a:pPr>
            <a:r>
              <a:rPr lang="en-US" sz="1800" dirty="0">
                <a:hlinkClick r:id="" action="ppaction://noaction"/>
              </a:rPr>
              <a:t>https://aka.ms/newmakerdigest</a:t>
            </a:r>
            <a:r>
              <a:rPr lang="en-US" sz="1800" dirty="0"/>
              <a:t> </a:t>
            </a:r>
          </a:p>
        </p:txBody>
      </p:sp>
      <p:grpSp>
        <p:nvGrpSpPr>
          <p:cNvPr id="5" name="Group 4">
            <a:extLst>
              <a:ext uri="{FF2B5EF4-FFF2-40B4-BE49-F238E27FC236}">
                <a16:creationId xmlns:a16="http://schemas.microsoft.com/office/drawing/2014/main" id="{C432DB38-5B8E-4AB8-B933-735FE727259E}"/>
              </a:ext>
            </a:extLst>
          </p:cNvPr>
          <p:cNvGrpSpPr/>
          <p:nvPr/>
        </p:nvGrpSpPr>
        <p:grpSpPr>
          <a:xfrm>
            <a:off x="5140421" y="2103717"/>
            <a:ext cx="6926640" cy="3748393"/>
            <a:chOff x="5140421" y="2103717"/>
            <a:chExt cx="6926640" cy="3748393"/>
          </a:xfrm>
        </p:grpSpPr>
        <p:pic>
          <p:nvPicPr>
            <p:cNvPr id="7" name="Picture 6">
              <a:extLst>
                <a:ext uri="{FF2B5EF4-FFF2-40B4-BE49-F238E27FC236}">
                  <a16:creationId xmlns:a16="http://schemas.microsoft.com/office/drawing/2014/main" id="{3C969032-4012-4397-87EB-E2C962E89D0B}"/>
                </a:ext>
              </a:extLst>
            </p:cNvPr>
            <p:cNvPicPr>
              <a:picLocks noChangeAspect="1"/>
            </p:cNvPicPr>
            <p:nvPr/>
          </p:nvPicPr>
          <p:blipFill>
            <a:blip r:embed="rId2"/>
            <a:stretch>
              <a:fillRect/>
            </a:stretch>
          </p:blipFill>
          <p:spPr>
            <a:xfrm>
              <a:off x="5140421" y="2103718"/>
              <a:ext cx="6926640" cy="3748392"/>
            </a:xfrm>
            <a:prstGeom prst="rect">
              <a:avLst/>
            </a:prstGeom>
          </p:spPr>
        </p:pic>
        <p:sp>
          <p:nvSpPr>
            <p:cNvPr id="4" name="Rectangle 3">
              <a:extLst>
                <a:ext uri="{FF2B5EF4-FFF2-40B4-BE49-F238E27FC236}">
                  <a16:creationId xmlns:a16="http://schemas.microsoft.com/office/drawing/2014/main" id="{D1307196-3FB9-4E94-BDD3-6F942C197235}"/>
                </a:ext>
              </a:extLst>
            </p:cNvPr>
            <p:cNvSpPr/>
            <p:nvPr/>
          </p:nvSpPr>
          <p:spPr bwMode="auto">
            <a:xfrm>
              <a:off x="5450541" y="2109694"/>
              <a:ext cx="932330" cy="14413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a:extLst>
                <a:ext uri="{FF2B5EF4-FFF2-40B4-BE49-F238E27FC236}">
                  <a16:creationId xmlns:a16="http://schemas.microsoft.com/office/drawing/2014/main" id="{F35121E7-0273-4EDB-93AE-4ADEFE19CADF}"/>
                </a:ext>
              </a:extLst>
            </p:cNvPr>
            <p:cNvSpPr/>
            <p:nvPr/>
          </p:nvSpPr>
          <p:spPr bwMode="auto">
            <a:xfrm>
              <a:off x="5169649" y="2103717"/>
              <a:ext cx="280892" cy="26894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6635021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8976320" y="1700808"/>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8976320" y="266091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8976320" y="3619975"/>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8988438" y="4677139"/>
            <a:ext cx="2784309" cy="67207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9" y="1203961"/>
            <a:ext cx="8559863" cy="5753143"/>
          </a:xfrm>
          <a:prstGeom prst="rect">
            <a:avLst/>
          </a:prstGeom>
          <a:ln>
            <a:solidFill>
              <a:schemeClr val="tx1"/>
            </a:solidFill>
          </a:ln>
        </p:spPr>
      </p:pic>
    </p:spTree>
    <p:extLst>
      <p:ext uri="{BB962C8B-B14F-4D97-AF65-F5344CB8AC3E}">
        <p14:creationId xmlns:p14="http://schemas.microsoft.com/office/powerpoint/2010/main" val="1514451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F7D1C-1656-4F18-A98B-E0B272A0A260}"/>
              </a:ext>
            </a:extLst>
          </p:cNvPr>
          <p:cNvSpPr>
            <a:spLocks noGrp="1"/>
          </p:cNvSpPr>
          <p:nvPr>
            <p:ph idx="1"/>
          </p:nvPr>
        </p:nvSpPr>
        <p:spPr>
          <a:xfrm>
            <a:off x="304800" y="1341122"/>
            <a:ext cx="11582400" cy="4062651"/>
          </a:xfrm>
        </p:spPr>
        <p:txBody>
          <a:bodyPr/>
          <a:lstStyle/>
          <a:p>
            <a:r>
              <a:rPr lang="en-US" sz="2000" dirty="0">
                <a:latin typeface="Calibri" panose="020F0502020204030204" pitchFamily="34" charset="0"/>
                <a:cs typeface="Calibri" panose="020F0502020204030204" pitchFamily="34" charset="0"/>
              </a:rPr>
              <a:t>You can have a maximum of 50 audit log retention policies in your organization.</a:t>
            </a:r>
          </a:p>
          <a:p>
            <a:r>
              <a:rPr lang="en-US" sz="2000" dirty="0">
                <a:latin typeface="Calibri" panose="020F0502020204030204" pitchFamily="34" charset="0"/>
                <a:cs typeface="Calibri" panose="020F0502020204030204" pitchFamily="34" charset="0"/>
              </a:rPr>
              <a:t>To retain an audit log for longer than 90 days, the user who generated the audit log must be assigned an Office 365 or Microsoft 365 E5 license or have a Microsoft 365 E5 Compliance add-on license.</a:t>
            </a:r>
          </a:p>
          <a:p>
            <a:endParaRPr lang="en-US" sz="2000" dirty="0">
              <a:latin typeface="Calibri" panose="020F0502020204030204" pitchFamily="34" charset="0"/>
              <a:cs typeface="Calibri" panose="020F0502020204030204" pitchFamily="34" charset="0"/>
            </a:endParaRPr>
          </a:p>
          <a:p>
            <a:pPr marL="0" indent="0">
              <a:buNone/>
            </a:pPr>
            <a:r>
              <a:rPr lang="en-US" sz="2000" dirty="0"/>
              <a:t>PowerShell support for Power Apps</a:t>
            </a:r>
          </a:p>
          <a:p>
            <a:pPr marL="0" indent="0">
              <a:buNone/>
            </a:pPr>
            <a:r>
              <a:rPr lang="en-GB" sz="2000" dirty="0">
                <a:hlinkClick r:id="rId3"/>
              </a:rPr>
              <a:t>https://docs.microsoft.com/en-gb/power-platform/admin/powerapps-powershell</a:t>
            </a:r>
            <a:endParaRPr lang="en-GB" sz="2000" dirty="0"/>
          </a:p>
          <a:p>
            <a:pPr marL="0" indent="0">
              <a:buNone/>
            </a:pPr>
            <a:endParaRPr lang="en-GB" sz="2000" dirty="0"/>
          </a:p>
          <a:p>
            <a:pPr marL="0" indent="0">
              <a:buNone/>
            </a:pPr>
            <a:r>
              <a:rPr lang="en-GB" sz="2000" dirty="0"/>
              <a:t>Audit log retention policies</a:t>
            </a:r>
          </a:p>
          <a:p>
            <a:pPr marL="0" indent="0">
              <a:buNone/>
            </a:pPr>
            <a:r>
              <a:rPr lang="en-GB" sz="2000" dirty="0">
                <a:hlinkClick r:id="rId4"/>
              </a:rPr>
              <a:t>https://docs.microsoft.com/en-us/microsoft-365/compliance/audit-log-retention-policies?view=o365-worldwide</a:t>
            </a:r>
            <a:endParaRPr lang="en-GB" sz="2000" dirty="0"/>
          </a:p>
          <a:p>
            <a:endParaRPr lang="en-US"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1648B8F-C86C-400E-A0D8-3D2D7504F147}"/>
              </a:ext>
            </a:extLst>
          </p:cNvPr>
          <p:cNvSpPr>
            <a:spLocks noGrp="1"/>
          </p:cNvSpPr>
          <p:nvPr>
            <p:ph type="title"/>
          </p:nvPr>
        </p:nvSpPr>
        <p:spPr/>
        <p:txBody>
          <a:bodyPr/>
          <a:lstStyle/>
          <a:p>
            <a:r>
              <a:rPr lang="en-GB" dirty="0"/>
              <a:t>Audit log info</a:t>
            </a:r>
          </a:p>
        </p:txBody>
      </p:sp>
    </p:spTree>
    <p:extLst>
      <p:ext uri="{BB962C8B-B14F-4D97-AF65-F5344CB8AC3E}">
        <p14:creationId xmlns:p14="http://schemas.microsoft.com/office/powerpoint/2010/main" val="7185472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Best Practices</a:t>
            </a:r>
          </a:p>
        </p:txBody>
      </p:sp>
    </p:spTree>
    <p:extLst>
      <p:ext uri="{BB962C8B-B14F-4D97-AF65-F5344CB8AC3E}">
        <p14:creationId xmlns:p14="http://schemas.microsoft.com/office/powerpoint/2010/main" val="1808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Best Practices for Flow Authoring</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7151914" cy="3964162"/>
          </a:xfrm>
        </p:spPr>
        <p:txBody>
          <a:bodyPr/>
          <a:lstStyle/>
          <a:p>
            <a:r>
              <a:rPr lang="en-US" dirty="0"/>
              <a:t>Rename action cards</a:t>
            </a:r>
          </a:p>
          <a:p>
            <a:r>
              <a:rPr lang="en-US" dirty="0"/>
              <a:t>Add comments</a:t>
            </a:r>
          </a:p>
          <a:p>
            <a:r>
              <a:rPr lang="en-US" dirty="0"/>
              <a:t>Don't touch production, work on a copy!</a:t>
            </a:r>
          </a:p>
          <a:p>
            <a:r>
              <a:rPr lang="en-US" dirty="0"/>
              <a:t>Prototype with button triggers</a:t>
            </a:r>
          </a:p>
          <a:p>
            <a:r>
              <a:rPr lang="en-US" dirty="0"/>
              <a:t>Iterate – build your flow one piece at a time</a:t>
            </a:r>
          </a:p>
          <a:p>
            <a:r>
              <a:rPr lang="en-US" dirty="0"/>
              <a:t>Use variables/compose to simplify checks &amp; conditions</a:t>
            </a:r>
          </a:p>
          <a:p>
            <a:r>
              <a:rPr lang="en-US" dirty="0"/>
              <a:t>Keep it simple</a:t>
            </a:r>
          </a:p>
        </p:txBody>
      </p:sp>
    </p:spTree>
    <p:extLst>
      <p:ext uri="{BB962C8B-B14F-4D97-AF65-F5344CB8AC3E}">
        <p14:creationId xmlns:p14="http://schemas.microsoft.com/office/powerpoint/2010/main" val="33067158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Microsoft Flow Documentation</a:t>
            </a:r>
            <a:endParaRPr lang="en-GB" dirty="0"/>
          </a:p>
        </p:txBody>
      </p:sp>
      <p:pic>
        <p:nvPicPr>
          <p:cNvPr id="2" name="Picture 1">
            <a:hlinkClick r:id="rId3"/>
            <a:extLst>
              <a:ext uri="{FF2B5EF4-FFF2-40B4-BE49-F238E27FC236}">
                <a16:creationId xmlns:a16="http://schemas.microsoft.com/office/drawing/2014/main" id="{449FDE15-42F3-4B9F-9FD5-64ABA3893CE9}"/>
              </a:ext>
            </a:extLst>
          </p:cNvPr>
          <p:cNvPicPr>
            <a:picLocks noChangeAspect="1"/>
          </p:cNvPicPr>
          <p:nvPr/>
        </p:nvPicPr>
        <p:blipFill>
          <a:blip r:embed="rId4"/>
          <a:stretch>
            <a:fillRect/>
          </a:stretch>
        </p:blipFill>
        <p:spPr>
          <a:xfrm>
            <a:off x="0" y="1194070"/>
            <a:ext cx="12192000" cy="5087697"/>
          </a:xfrm>
          <a:prstGeom prst="rect">
            <a:avLst/>
          </a:prstGeom>
        </p:spPr>
      </p:pic>
    </p:spTree>
    <p:extLst>
      <p:ext uri="{BB962C8B-B14F-4D97-AF65-F5344CB8AC3E}">
        <p14:creationId xmlns:p14="http://schemas.microsoft.com/office/powerpoint/2010/main" val="1773496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Q &amp; A</a:t>
            </a:r>
          </a:p>
        </p:txBody>
      </p:sp>
    </p:spTree>
    <p:extLst>
      <p:ext uri="{BB962C8B-B14F-4D97-AF65-F5344CB8AC3E}">
        <p14:creationId xmlns:p14="http://schemas.microsoft.com/office/powerpoint/2010/main" val="366678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8CF10A-D12C-4D02-8BA9-CDC83DDB9B8D}"/>
              </a:ext>
            </a:extLst>
          </p:cNvPr>
          <p:cNvSpPr>
            <a:spLocks noGrp="1"/>
          </p:cNvSpPr>
          <p:nvPr>
            <p:ph type="title"/>
          </p:nvPr>
        </p:nvSpPr>
        <p:spPr>
          <a:xfrm>
            <a:off x="512957" y="412595"/>
            <a:ext cx="10783228" cy="553998"/>
          </a:xfrm>
        </p:spPr>
        <p:txBody>
          <a:bodyPr>
            <a:noAutofit/>
          </a:bodyPr>
          <a:lstStyle/>
          <a:p>
            <a:r>
              <a:rPr lang="en-US" spc="-50" dirty="0">
                <a:ln w="3175">
                  <a:noFill/>
                </a:ln>
                <a:solidFill>
                  <a:schemeClr val="accent1"/>
                </a:solidFill>
                <a:latin typeface="+mn-lt"/>
                <a:ea typeface="+mn-ea"/>
                <a:cs typeface="Segoe UI" pitchFamily="34" charset="0"/>
              </a:rPr>
              <a:t>References</a:t>
            </a:r>
          </a:p>
        </p:txBody>
      </p:sp>
      <p:sp>
        <p:nvSpPr>
          <p:cNvPr id="7" name="Text Placeholder 3">
            <a:extLst>
              <a:ext uri="{FF2B5EF4-FFF2-40B4-BE49-F238E27FC236}">
                <a16:creationId xmlns:a16="http://schemas.microsoft.com/office/drawing/2014/main" id="{D4DE4658-2032-4A5A-8083-EF75BC16784F}"/>
              </a:ext>
            </a:extLst>
          </p:cNvPr>
          <p:cNvSpPr>
            <a:spLocks noGrp="1"/>
          </p:cNvSpPr>
          <p:nvPr>
            <p:ph idx="1"/>
          </p:nvPr>
        </p:nvSpPr>
        <p:spPr>
          <a:xfrm>
            <a:off x="234044" y="1605523"/>
            <a:ext cx="11752010" cy="3964162"/>
          </a:xfrm>
        </p:spPr>
        <p:txBody>
          <a:bodyPr/>
          <a:lstStyle/>
          <a:p>
            <a:r>
              <a:rPr lang="en-GB" dirty="0">
                <a:hlinkClick r:id="rId2"/>
              </a:rPr>
              <a:t>https://flow.microsoft.com/en-us/blog/author/jolevesq/</a:t>
            </a:r>
            <a:endParaRPr lang="en-GB" dirty="0"/>
          </a:p>
          <a:p>
            <a:r>
              <a:rPr lang="en-GB" dirty="0">
                <a:hlinkClick r:id="rId3"/>
              </a:rPr>
              <a:t>https://www.youtube.com/channel/UClBCcDTylJUzvP8sycg6pEA</a:t>
            </a:r>
            <a:endParaRPr lang="en-GB" dirty="0"/>
          </a:p>
          <a:p>
            <a:endParaRPr lang="en-GB" dirty="0"/>
          </a:p>
          <a:p>
            <a:endParaRPr lang="en-US" dirty="0"/>
          </a:p>
        </p:txBody>
      </p:sp>
    </p:spTree>
    <p:extLst>
      <p:ext uri="{BB962C8B-B14F-4D97-AF65-F5344CB8AC3E}">
        <p14:creationId xmlns:p14="http://schemas.microsoft.com/office/powerpoint/2010/main" val="20889142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dec="http://schemas.microsoft.com/office/drawing/2017/decorative"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517649707"/>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487+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1</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indent="-342900">
              <a:lnSpc>
                <a:spcPct val="90000"/>
              </a:lnSpc>
              <a:spcAft>
                <a:spcPts val="600"/>
              </a:spcAft>
              <a:buFont typeface="Wingdings" panose="05000000000000000000" pitchFamily="2" charset="2"/>
              <a:buChar char="ü"/>
            </a:pPr>
            <a:r>
              <a:rPr lang="en-US" sz="2400" dirty="0"/>
              <a:t>What is Power Automate</a:t>
            </a:r>
          </a:p>
          <a:p>
            <a:pPr marL="400050" indent="-342900">
              <a:lnSpc>
                <a:spcPct val="90000"/>
              </a:lnSpc>
              <a:spcAft>
                <a:spcPts val="600"/>
              </a:spcAft>
              <a:buFont typeface="Wingdings" panose="05000000000000000000" pitchFamily="2" charset="2"/>
              <a:buChar char="ü"/>
            </a:pPr>
            <a:r>
              <a:rPr lang="en-US" sz="2400" dirty="0"/>
              <a:t>Power Automate Basics</a:t>
            </a:r>
          </a:p>
          <a:p>
            <a:pPr marL="400050" indent="-342900">
              <a:lnSpc>
                <a:spcPct val="90000"/>
              </a:lnSpc>
              <a:spcAft>
                <a:spcPts val="600"/>
              </a:spcAft>
              <a:buFont typeface="Wingdings" panose="05000000000000000000" pitchFamily="2" charset="2"/>
              <a:buChar char="ü"/>
            </a:pPr>
            <a:r>
              <a:rPr lang="en-US" sz="2400" dirty="0"/>
              <a:t>Types of Flows</a:t>
            </a:r>
          </a:p>
          <a:p>
            <a:pPr marL="400050" indent="-342900">
              <a:lnSpc>
                <a:spcPct val="90000"/>
              </a:lnSpc>
              <a:spcAft>
                <a:spcPts val="600"/>
              </a:spcAft>
              <a:buFont typeface="Wingdings" panose="05000000000000000000" pitchFamily="2" charset="2"/>
              <a:buChar char="ü"/>
            </a:pPr>
            <a:r>
              <a:rPr lang="en-US" sz="2400" dirty="0"/>
              <a:t>Flow Components</a:t>
            </a:r>
          </a:p>
          <a:p>
            <a:pPr marL="400050" indent="-342900">
              <a:lnSpc>
                <a:spcPct val="90000"/>
              </a:lnSpc>
              <a:spcAft>
                <a:spcPts val="600"/>
              </a:spcAft>
              <a:buFont typeface="Wingdings" panose="05000000000000000000" pitchFamily="2" charset="2"/>
              <a:buChar char="ü"/>
            </a:pPr>
            <a:r>
              <a:rPr lang="en-US" sz="2400" dirty="0"/>
              <a:t>Differences between Power Automate and Workflows </a:t>
            </a:r>
          </a:p>
          <a:p>
            <a:pPr marL="400050" indent="-342900">
              <a:lnSpc>
                <a:spcPct val="90000"/>
              </a:lnSpc>
              <a:spcAft>
                <a:spcPts val="600"/>
              </a:spcAft>
              <a:buFont typeface="Wingdings" panose="05000000000000000000" pitchFamily="2" charset="2"/>
              <a:buChar char="ü"/>
            </a:pPr>
            <a:r>
              <a:rPr lang="en-US" sz="2400" dirty="0"/>
              <a:t>The benefits of automation</a:t>
            </a:r>
          </a:p>
          <a:p>
            <a:pPr marL="400050" indent="-342900">
              <a:lnSpc>
                <a:spcPct val="90000"/>
              </a:lnSpc>
              <a:spcAft>
                <a:spcPts val="600"/>
              </a:spcAft>
              <a:buFont typeface="Wingdings" panose="05000000000000000000" pitchFamily="2" charset="2"/>
              <a:buChar char="ü"/>
            </a:pPr>
            <a:r>
              <a:rPr lang="en-US" sz="2400" dirty="0"/>
              <a:t>How to get to Flow</a:t>
            </a:r>
          </a:p>
          <a:p>
            <a:pPr marL="400050" indent="-342900">
              <a:lnSpc>
                <a:spcPct val="90000"/>
              </a:lnSpc>
              <a:spcAft>
                <a:spcPts val="600"/>
              </a:spcAft>
              <a:buFont typeface="Wingdings" panose="05000000000000000000" pitchFamily="2" charset="2"/>
              <a:buChar char="ü"/>
            </a:pPr>
            <a:r>
              <a:rPr lang="en-US" sz="2400" dirty="0"/>
              <a:t>Setup Environment</a:t>
            </a: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748151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826F-BD13-4B50-9C8A-BA182D15F2C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490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501675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Every organization who has implemented SharePoint must have used workflows to automate their business process. Microsoft provides various options for creating workflows, here we will check SharePoint Designer Workflow vs Power Automate.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There are different ways to create workflows in SharePoint like:</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Out of box workflow</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SharePoint designer workflow 2013</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Visual Studio</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Using 3rd party tool</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rPr>
              <a:t>Windows Timer Jobs / Schedulers</a:t>
            </a:r>
          </a:p>
          <a:p>
            <a:pPr marL="457200" marR="0" lvl="0" indent="-4572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rPr>
              <a:t>And Microsoft has introduced Power Automate in Office 365</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3491376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Where we come from </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2A5B9C2B-1E3A-4566-8385-3571F482850B}"/>
              </a:ext>
            </a:extLst>
          </p:cNvPr>
          <p:cNvSpPr/>
          <p:nvPr/>
        </p:nvSpPr>
        <p:spPr>
          <a:xfrm>
            <a:off x="925551" y="1569408"/>
            <a:ext cx="6356195" cy="4585871"/>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has not released any new versions of the SharePoint designer after SharePoint designer 2013, no new designer for SharePoint 2016, SharePoint 2019 or SharePoint Online. In workflow architecture also, there are not many changes for any version. Rather Microsoft has invested heavily on Microsoft Flow to provide an alternative to designer workflows (this is not officially announced by Microsoft but has been assumed based on the functionality provided in Power Automate).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4C5A67"/>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C5A67"/>
                </a:solidFill>
                <a:effectLst/>
                <a:uLnTx/>
                <a:uFillTx/>
                <a:latin typeface="Calibri" panose="020F0502020204030204"/>
                <a:ea typeface="+mn-ea"/>
                <a:cs typeface="+mn-cs"/>
              </a:rPr>
              <a:t>Microsoft Flow is nothing but a service which helps to create an automated workflow for your business needs. This Microsoft Flow is a replacement to SharePoint Designer. That means, Instead of Designer Workflow, Now we can simply create a Flow and we can use it as per our requirement. Flow is basically used to allows users to create cross-application workflows..</a:t>
            </a:r>
          </a:p>
        </p:txBody>
      </p:sp>
      <p:pic>
        <p:nvPicPr>
          <p:cNvPr id="5" name="Picture 4" descr="A screenshot of a cell phone&#10;&#10;Description automatically generated">
            <a:extLst>
              <a:ext uri="{FF2B5EF4-FFF2-40B4-BE49-F238E27FC236}">
                <a16:creationId xmlns:a16="http://schemas.microsoft.com/office/drawing/2014/main" id="{F49DCD8C-397A-40B3-804A-0328464E2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427" y="2055036"/>
            <a:ext cx="4359018" cy="1775614"/>
          </a:xfrm>
          <a:prstGeom prst="rect">
            <a:avLst/>
          </a:prstGeom>
        </p:spPr>
      </p:pic>
    </p:spTree>
    <p:extLst>
      <p:ext uri="{BB962C8B-B14F-4D97-AF65-F5344CB8AC3E}">
        <p14:creationId xmlns:p14="http://schemas.microsoft.com/office/powerpoint/2010/main" val="789211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a:lnSpc>
                <a:spcPct val="100000"/>
              </a:lnSpc>
              <a:spcBef>
                <a:spcPts val="110"/>
              </a:spcBef>
            </a:pPr>
            <a:r>
              <a:rPr sz="1750" u="heavy" spc="-15" dirty="0">
                <a:solidFill>
                  <a:srgbClr val="0462C1"/>
                </a:solidFill>
                <a:uFill>
                  <a:solidFill>
                    <a:srgbClr val="0462C1"/>
                  </a:solidFill>
                </a:uFill>
                <a:latin typeface="Arial"/>
                <a:cs typeface="Arial"/>
                <a:hlinkClick r:id="rId4"/>
              </a:rPr>
              <a:t>https://flow.microsoft.com</a:t>
            </a:r>
            <a:endParaRPr sz="1750">
              <a:latin typeface="Arial"/>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a:lnSpc>
                <a:spcPct val="100000"/>
              </a:lnSpc>
              <a:spcBef>
                <a:spcPts val="100"/>
              </a:spcBef>
            </a:pPr>
            <a:r>
              <a:rPr sz="1400" spc="-85" dirty="0">
                <a:solidFill>
                  <a:srgbClr val="D0CECE"/>
                </a:solidFill>
                <a:latin typeface="Arial"/>
                <a:cs typeface="Arial"/>
              </a:rPr>
              <a:t>Source:</a:t>
            </a:r>
            <a:r>
              <a:rPr sz="1400" spc="-150" dirty="0">
                <a:solidFill>
                  <a:srgbClr val="D0CECE"/>
                </a:solidFill>
                <a:latin typeface="Arial"/>
                <a:cs typeface="Arial"/>
              </a:rPr>
              <a:t> </a:t>
            </a:r>
            <a:r>
              <a:rPr sz="1400" spc="-20" dirty="0">
                <a:solidFill>
                  <a:srgbClr val="D0CECE"/>
                </a:solidFill>
                <a:latin typeface="Arial"/>
                <a:cs typeface="Arial"/>
              </a:rPr>
              <a:t>Microsoft</a:t>
            </a:r>
            <a:endParaRPr sz="1400">
              <a:latin typeface="Arial"/>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a:lnSpc>
                <a:spcPct val="100000"/>
              </a:lnSpc>
              <a:spcBef>
                <a:spcPts val="105"/>
              </a:spcBef>
            </a:pPr>
            <a:r>
              <a:rPr sz="5400" spc="-50" dirty="0">
                <a:ln w="3175">
                  <a:noFill/>
                </a:ln>
                <a:solidFill>
                  <a:schemeClr val="accent1"/>
                </a:solidFill>
                <a:latin typeface="+mj-lt"/>
                <a:cs typeface="Segoe UI" pitchFamily="34" charset="0"/>
              </a:rPr>
              <a:t>GET STARTED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1E3B-E681-4334-B971-D2514248CFE4}"/>
              </a:ext>
            </a:extLst>
          </p:cNvPr>
          <p:cNvSpPr>
            <a:spLocks noGrp="1"/>
          </p:cNvSpPr>
          <p:nvPr>
            <p:ph type="title"/>
          </p:nvPr>
        </p:nvSpPr>
        <p:spPr/>
        <p:txBody>
          <a:bodyPr/>
          <a:lstStyle/>
          <a:p>
            <a:r>
              <a:rPr lang="en-US" b="1" dirty="0"/>
              <a:t>Microsoft Power Automate plan for you</a:t>
            </a:r>
            <a:endParaRPr lang="en-GB" dirty="0"/>
          </a:p>
        </p:txBody>
      </p:sp>
      <p:sp>
        <p:nvSpPr>
          <p:cNvPr id="4" name="Rectangle 3">
            <a:extLst>
              <a:ext uri="{FF2B5EF4-FFF2-40B4-BE49-F238E27FC236}">
                <a16:creationId xmlns:a16="http://schemas.microsoft.com/office/drawing/2014/main" id="{09ADC476-33A9-4355-9CF0-E6840D2DD0ED}"/>
              </a:ext>
            </a:extLst>
          </p:cNvPr>
          <p:cNvSpPr/>
          <p:nvPr/>
        </p:nvSpPr>
        <p:spPr>
          <a:xfrm>
            <a:off x="2971800" y="6123543"/>
            <a:ext cx="4141134" cy="369332"/>
          </a:xfrm>
          <a:prstGeom prst="rect">
            <a:avLst/>
          </a:prstGeom>
        </p:spPr>
        <p:txBody>
          <a:bodyPr wrap="none">
            <a:spAutoFit/>
          </a:bodyPr>
          <a:lstStyle/>
          <a:p>
            <a:r>
              <a:rPr lang="en-GB" dirty="0">
                <a:hlinkClick r:id="rId3"/>
              </a:rPr>
              <a:t>https://flow.microsoft.com/en-us/pricing/</a:t>
            </a:r>
            <a:endParaRPr lang="en-GB" dirty="0"/>
          </a:p>
        </p:txBody>
      </p:sp>
      <p:pic>
        <p:nvPicPr>
          <p:cNvPr id="3" name="Picture 2">
            <a:extLst>
              <a:ext uri="{FF2B5EF4-FFF2-40B4-BE49-F238E27FC236}">
                <a16:creationId xmlns:a16="http://schemas.microsoft.com/office/drawing/2014/main" id="{E8FB8810-CA67-416D-B92C-93DA521F6EEE}"/>
              </a:ext>
            </a:extLst>
          </p:cNvPr>
          <p:cNvPicPr>
            <a:picLocks noChangeAspect="1"/>
          </p:cNvPicPr>
          <p:nvPr/>
        </p:nvPicPr>
        <p:blipFill>
          <a:blip r:embed="rId4"/>
          <a:stretch>
            <a:fillRect/>
          </a:stretch>
        </p:blipFill>
        <p:spPr>
          <a:xfrm>
            <a:off x="1914525" y="1662113"/>
            <a:ext cx="8672513" cy="4223824"/>
          </a:xfrm>
          <a:prstGeom prst="rect">
            <a:avLst/>
          </a:prstGeom>
        </p:spPr>
      </p:pic>
    </p:spTree>
    <p:extLst>
      <p:ext uri="{BB962C8B-B14F-4D97-AF65-F5344CB8AC3E}">
        <p14:creationId xmlns:p14="http://schemas.microsoft.com/office/powerpoint/2010/main" val="418879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a:gradFill>
                <a:gsLst>
                  <a:gs pos="0">
                    <a:srgbClr val="505050"/>
                  </a:gs>
                  <a:gs pos="100000">
                    <a:srgbClr val="505050"/>
                  </a:gs>
                </a:gsLst>
                <a:lin ang="5400000" scaled="1"/>
              </a:gradFill>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Scheduled flows</a:t>
            </a:r>
            <a:endParaRPr lang="en-US" sz="1078" dirty="0"/>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Automated flows</a:t>
            </a:r>
            <a:endParaRPr lang="en-US" sz="1078" dirty="0"/>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8"/>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78" dirty="0"/>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Business process flows</a:t>
              </a:r>
              <a:endParaRPr lang="en-US" sz="1078" dirty="0"/>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r>
              <a:rPr lang="en-US" sz="2353" b="1" dirty="0">
                <a:latin typeface="Segoe UI Light" panose="020B0502040204020203" pitchFamily="34" charset="0"/>
                <a:cs typeface="Segoe UI Light" panose="020B0502040204020203" pitchFamily="34" charset="0"/>
              </a:rPr>
              <a:t>Instant flows</a:t>
            </a:r>
            <a:endParaRPr lang="en-US" sz="1078" dirty="0"/>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a:lnSpc>
                <a:spcPct val="150000"/>
              </a:lnSpc>
            </a:pPr>
            <a:r>
              <a:rPr lang="en-GB" sz="3200" dirty="0"/>
              <a:t>Three major components</a:t>
            </a:r>
          </a:p>
          <a:p>
            <a:pPr marL="285750" indent="-285750">
              <a:lnSpc>
                <a:spcPct val="150000"/>
              </a:lnSpc>
              <a:buFont typeface="Wingdings" panose="05000000000000000000" pitchFamily="2" charset="2"/>
              <a:buChar char="ü"/>
            </a:pPr>
            <a:r>
              <a:rPr lang="en-GB" sz="3200" dirty="0"/>
              <a:t>Triggers</a:t>
            </a:r>
          </a:p>
          <a:p>
            <a:pPr marL="285750" indent="-285750">
              <a:lnSpc>
                <a:spcPct val="150000"/>
              </a:lnSpc>
              <a:buFont typeface="Wingdings" panose="05000000000000000000" pitchFamily="2" charset="2"/>
              <a:buChar char="ü"/>
            </a:pPr>
            <a:r>
              <a:rPr lang="en-GB" sz="3200" dirty="0"/>
              <a:t>Actions</a:t>
            </a:r>
          </a:p>
          <a:p>
            <a:pPr marL="285750" indent="-285750">
              <a:lnSpc>
                <a:spcPct val="150000"/>
              </a:lnSpc>
              <a:buFont typeface="Wingdings" panose="05000000000000000000" pitchFamily="2" charset="2"/>
              <a:buChar char="ü"/>
            </a:pPr>
            <a:r>
              <a:rPr lang="en-GB" sz="3200" dirty="0"/>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10589896" cy="1371600"/>
          </a:xfrm>
        </p:spPr>
        <p:txBody>
          <a:bodyPr vert="horz" lIns="91440" tIns="45720" rIns="91440" bIns="45720" rtlCol="0" anchor="ctr">
            <a:noAutofit/>
          </a:bodyPr>
          <a:lstStyle/>
          <a:p>
            <a:r>
              <a:rPr lang="en-US" sz="4800" spc="-50" dirty="0">
                <a:ln w="3175">
                  <a:noFill/>
                </a:ln>
                <a:solidFill>
                  <a:schemeClr val="accent1"/>
                </a:solidFill>
                <a:ea typeface="+mn-ea"/>
                <a:cs typeface="Segoe UI" pitchFamily="34" charset="0"/>
              </a:rPr>
              <a:t>Differences between Power Automate and Workflows </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706" y="2091095"/>
            <a:ext cx="4206240" cy="4206240"/>
          </a:xfrm>
          <a:prstGeom prst="rect">
            <a:avLst/>
          </a:prstGeom>
        </p:spPr>
      </p:pic>
      <p:pic>
        <p:nvPicPr>
          <p:cNvPr id="3074" name="Picture 2" descr="SharePoint Designer Workflow vs Microsoft Flow">
            <a:extLst>
              <a:ext uri="{FF2B5EF4-FFF2-40B4-BE49-F238E27FC236}">
                <a16:creationId xmlns:a16="http://schemas.microsoft.com/office/drawing/2014/main" id="{11A4935A-40CC-485E-A94C-B4ADA446CA3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11408" y="3082525"/>
            <a:ext cx="5431536" cy="221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28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79" y="405575"/>
            <a:ext cx="8018145" cy="1371600"/>
          </a:xfrm>
        </p:spPr>
        <p:txBody>
          <a:bodyPr vert="horz" lIns="91440" tIns="45720" rIns="91440" bIns="45720" rtlCol="0" anchor="ctr">
            <a:noAutofit/>
          </a:bodyPr>
          <a:lstStyle/>
          <a:p>
            <a:r>
              <a:rPr lang="en-US" sz="5400" spc="-50" dirty="0">
                <a:ln w="3175">
                  <a:noFill/>
                </a:ln>
                <a:solidFill>
                  <a:schemeClr val="accent1"/>
                </a:solidFill>
                <a:ea typeface="+mn-ea"/>
                <a:cs typeface="Segoe UI" pitchFamily="34" charset="0"/>
              </a:rPr>
              <a:t>Benefits of automation</a:t>
            </a:r>
          </a:p>
        </p:txBody>
      </p:sp>
      <p:sp>
        <p:nvSpPr>
          <p:cNvPr id="75" name="Rectangle 7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Gears">
            <a:extLst>
              <a:ext uri="{FF2B5EF4-FFF2-40B4-BE49-F238E27FC236}">
                <a16:creationId xmlns:a16="http://schemas.microsoft.com/office/drawing/2014/main" id="{808DAA16-38A7-438D-8CFE-DDBDAC5A2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1706" y="2091095"/>
            <a:ext cx="4206240" cy="4206240"/>
          </a:xfrm>
          <a:prstGeom prst="rect">
            <a:avLst/>
          </a:prstGeom>
        </p:spPr>
      </p:pic>
      <p:pic>
        <p:nvPicPr>
          <p:cNvPr id="2050" name="Picture 2" descr="Microsoft flow example">
            <a:extLst>
              <a:ext uri="{FF2B5EF4-FFF2-40B4-BE49-F238E27FC236}">
                <a16:creationId xmlns:a16="http://schemas.microsoft.com/office/drawing/2014/main" id="{008ECA28-ECE9-4003-85C5-3EC2209C748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67946" y="2182753"/>
            <a:ext cx="6676417" cy="41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5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4" y="366140"/>
            <a:ext cx="11810995" cy="629018"/>
          </a:xfrm>
          <a:prstGeom prst="rect">
            <a:avLst/>
          </a:prstGeom>
        </p:spPr>
        <p:txBody>
          <a:bodyPr vert="horz" wrap="square" lIns="0" tIns="13335" rIns="0" bIns="0" rtlCol="0">
            <a:spAutoFit/>
          </a:bodyPr>
          <a:lstStyle/>
          <a:p>
            <a:pPr marL="12700">
              <a:lnSpc>
                <a:spcPct val="100000"/>
              </a:lnSpc>
              <a:spcBef>
                <a:spcPts val="105"/>
              </a:spcBef>
            </a:pPr>
            <a:r>
              <a:rPr sz="4000" kern="1200" spc="-50" dirty="0">
                <a:ln w="3175">
                  <a:noFill/>
                </a:ln>
                <a:solidFill>
                  <a:schemeClr val="accent1"/>
                </a:solidFill>
                <a:latin typeface="+mj-lt"/>
                <a:ea typeface="+mn-ea"/>
                <a:cs typeface="Segoe UI" pitchFamily="34" charset="0"/>
              </a:rPr>
              <a:t>Build your own flows in an easy to use visual designer</a:t>
            </a:r>
          </a:p>
        </p:txBody>
      </p:sp>
      <p:sp>
        <p:nvSpPr>
          <p:cNvPr id="3" name="object 3"/>
          <p:cNvSpPr txBox="1"/>
          <p:nvPr/>
        </p:nvSpPr>
        <p:spPr>
          <a:xfrm>
            <a:off x="707847" y="1405585"/>
            <a:ext cx="3736340" cy="473848"/>
          </a:xfrm>
          <a:prstGeom prst="rect">
            <a:avLst/>
          </a:prstGeom>
        </p:spPr>
        <p:txBody>
          <a:bodyPr vert="horz" wrap="square" lIns="0" tIns="12065" rIns="0" bIns="0" rtlCol="0">
            <a:spAutoFit/>
          </a:bodyPr>
          <a:lstStyle/>
          <a:p>
            <a:pPr marL="12700" marR="0" lvl="0" indent="0" algn="l"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Sending an Exchange email when a new file</a:t>
            </a:r>
          </a:p>
          <a:p>
            <a:pPr marL="12700" marR="0" lvl="0" indent="0" algn="l"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is added in Dropbox</a:t>
            </a:r>
          </a:p>
        </p:txBody>
      </p:sp>
      <p:sp>
        <p:nvSpPr>
          <p:cNvPr id="4" name="object 4"/>
          <p:cNvSpPr txBox="1"/>
          <p:nvPr/>
        </p:nvSpPr>
        <p:spPr>
          <a:xfrm>
            <a:off x="1103782" y="4351401"/>
            <a:ext cx="3066415"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O365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Build  email  Subject and Body</a:t>
            </a:r>
          </a:p>
        </p:txBody>
      </p:sp>
      <p:sp>
        <p:nvSpPr>
          <p:cNvPr id="5" name="object 5"/>
          <p:cNvSpPr/>
          <p:nvPr/>
        </p:nvSpPr>
        <p:spPr>
          <a:xfrm>
            <a:off x="4260596" y="4474464"/>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4260596" y="3718940"/>
            <a:ext cx="595630" cy="898525"/>
          </a:xfrm>
          <a:custGeom>
            <a:avLst/>
            <a:gdLst/>
            <a:ahLst/>
            <a:cxnLst/>
            <a:rect l="l" t="t" r="r" b="b"/>
            <a:pathLst>
              <a:path w="595629" h="898525">
                <a:moveTo>
                  <a:pt x="0" y="898397"/>
                </a:moveTo>
                <a:lnTo>
                  <a:pt x="265938" y="711834"/>
                </a:lnTo>
                <a:lnTo>
                  <a:pt x="595249"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p:nvPr/>
        </p:nvSpPr>
        <p:spPr>
          <a:xfrm>
            <a:off x="8479281" y="3543427"/>
            <a:ext cx="2480310" cy="75692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Choose to include properties  from previous step (Dropbox  file) to improve relevance</a:t>
            </a:r>
          </a:p>
        </p:txBody>
      </p:sp>
      <p:sp>
        <p:nvSpPr>
          <p:cNvPr id="8" name="object 8"/>
          <p:cNvSpPr/>
          <p:nvPr/>
        </p:nvSpPr>
        <p:spPr>
          <a:xfrm>
            <a:off x="8381745" y="36255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7303516" y="4326128"/>
            <a:ext cx="1078230" cy="28575"/>
          </a:xfrm>
          <a:custGeom>
            <a:avLst/>
            <a:gdLst/>
            <a:ahLst/>
            <a:cxnLst/>
            <a:rect l="l" t="t" r="r" b="b"/>
            <a:pathLst>
              <a:path w="1078229" h="28575">
                <a:moveTo>
                  <a:pt x="1078229" y="0"/>
                </a:moveTo>
                <a:lnTo>
                  <a:pt x="38607" y="22987"/>
                </a:lnTo>
                <a:lnTo>
                  <a:pt x="0" y="28575"/>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8482965" y="5263896"/>
            <a:ext cx="0" cy="879475"/>
          </a:xfrm>
          <a:custGeom>
            <a:avLst/>
            <a:gdLst/>
            <a:ahLst/>
            <a:cxnLst/>
            <a:rect l="l" t="t" r="r" b="b"/>
            <a:pathLst>
              <a:path h="879475">
                <a:moveTo>
                  <a:pt x="0" y="0"/>
                </a:moveTo>
                <a:lnTo>
                  <a:pt x="0" y="879347"/>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7290561" y="5594400"/>
            <a:ext cx="1192530" cy="370205"/>
          </a:xfrm>
          <a:custGeom>
            <a:avLst/>
            <a:gdLst/>
            <a:ahLst/>
            <a:cxnLst/>
            <a:rect l="l" t="t" r="r" b="b"/>
            <a:pathLst>
              <a:path w="1192529" h="370204">
                <a:moveTo>
                  <a:pt x="1192403" y="369989"/>
                </a:moveTo>
                <a:lnTo>
                  <a:pt x="743839" y="368693"/>
                </a:lnTo>
                <a:lnTo>
                  <a:pt x="0" y="0"/>
                </a:lnTo>
              </a:path>
            </a:pathLst>
          </a:custGeom>
          <a:ln w="9143">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945379" y="3118104"/>
            <a:ext cx="2289048" cy="313182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5003291" y="6021323"/>
            <a:ext cx="1057910" cy="152400"/>
          </a:xfrm>
          <a:custGeom>
            <a:avLst/>
            <a:gdLst/>
            <a:ahLst/>
            <a:cxnLst/>
            <a:rect l="l" t="t" r="r" b="b"/>
            <a:pathLst>
              <a:path w="1057910" h="152400">
                <a:moveTo>
                  <a:pt x="0" y="152399"/>
                </a:moveTo>
                <a:lnTo>
                  <a:pt x="1057656" y="152399"/>
                </a:lnTo>
                <a:lnTo>
                  <a:pt x="1057656" y="0"/>
                </a:lnTo>
                <a:lnTo>
                  <a:pt x="0" y="0"/>
                </a:lnTo>
                <a:lnTo>
                  <a:pt x="0" y="152399"/>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solidFill>
            <a:srgbClr val="E4E4E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5087111" y="6054852"/>
            <a:ext cx="1403985" cy="91440"/>
          </a:xfrm>
          <a:custGeom>
            <a:avLst/>
            <a:gdLst/>
            <a:ahLst/>
            <a:cxnLst/>
            <a:rect l="l" t="t" r="r" b="b"/>
            <a:pathLst>
              <a:path w="1403985" h="91439">
                <a:moveTo>
                  <a:pt x="0" y="91440"/>
                </a:moveTo>
                <a:lnTo>
                  <a:pt x="1403603" y="91440"/>
                </a:lnTo>
                <a:lnTo>
                  <a:pt x="1403603" y="0"/>
                </a:lnTo>
                <a:lnTo>
                  <a:pt x="0" y="0"/>
                </a:lnTo>
                <a:lnTo>
                  <a:pt x="0" y="91440"/>
                </a:lnTo>
                <a:close/>
              </a:path>
            </a:pathLst>
          </a:custGeom>
          <a:ln w="9144">
            <a:solidFill>
              <a:srgbClr val="E4E4E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5003291" y="6038494"/>
            <a:ext cx="1492250" cy="116839"/>
          </a:xfrm>
          <a:prstGeom prst="rect">
            <a:avLst/>
          </a:prstGeom>
        </p:spPr>
        <p:txBody>
          <a:bodyPr vert="horz" wrap="square" lIns="0" tIns="12700" rIns="0" bIns="0" rtlCol="0">
            <a:spAutoFit/>
          </a:bodyPr>
          <a:lstStyle/>
          <a:p>
            <a:pPr marL="85090" marR="0" lvl="0" indent="0" algn="l"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35" normalizeH="0" baseline="0" noProof="0" dirty="0">
                <a:ln>
                  <a:noFill/>
                </a:ln>
                <a:solidFill>
                  <a:srgbClr val="A6A6A6"/>
                </a:solidFill>
                <a:effectLst/>
                <a:uLnTx/>
                <a:uFillTx/>
                <a:latin typeface="Arial"/>
                <a:ea typeface="+mn-ea"/>
                <a:cs typeface="Arial"/>
              </a:rPr>
              <a:t>Connected </a:t>
            </a:r>
            <a:r>
              <a:rPr kumimoji="0" sz="600" b="0" i="0" u="none" strike="noStrike" kern="1200" cap="none" spc="5" normalizeH="0" baseline="0" noProof="0" dirty="0">
                <a:ln>
                  <a:noFill/>
                </a:ln>
                <a:solidFill>
                  <a:srgbClr val="A6A6A6"/>
                </a:solidFill>
                <a:effectLst/>
                <a:uLnTx/>
                <a:uFillTx/>
                <a:latin typeface="Arial"/>
                <a:ea typeface="+mn-ea"/>
                <a:cs typeface="Arial"/>
              </a:rPr>
              <a:t>to</a:t>
            </a:r>
            <a:r>
              <a:rPr kumimoji="0" sz="600" b="0" i="0" u="none" strike="noStrike" kern="1200" cap="none" spc="-50" normalizeH="0" baseline="0" noProof="0" dirty="0">
                <a:ln>
                  <a:noFill/>
                </a:ln>
                <a:solidFill>
                  <a:srgbClr val="A6A6A6"/>
                </a:solidFill>
                <a:effectLst/>
                <a:uLnTx/>
                <a:uFillTx/>
                <a:latin typeface="Arial"/>
                <a:ea typeface="+mn-ea"/>
                <a:cs typeface="Arial"/>
              </a:rPr>
              <a:t> </a:t>
            </a:r>
            <a:r>
              <a:rPr kumimoji="0" sz="600" b="0" i="0" u="none" strike="noStrike" kern="1200" cap="none" spc="-30" normalizeH="0" baseline="0" noProof="0" dirty="0">
                <a:ln>
                  <a:noFill/>
                </a:ln>
                <a:solidFill>
                  <a:srgbClr val="A6A6A6"/>
                </a:solidFill>
                <a:effectLst/>
                <a:uLnTx/>
                <a:uFillTx/>
                <a:latin typeface="Arial"/>
                <a:ea typeface="+mn-ea"/>
                <a:cs typeface="Arial"/>
                <a:hlinkClick r:id="rId3"/>
              </a:rPr>
              <a:t>johnsharp@contoso.com</a:t>
            </a:r>
            <a:endParaRPr kumimoji="0" sz="600" b="0" i="0" u="none" strike="noStrike" kern="1200" cap="none" spc="0" normalizeH="0" baseline="0" noProof="0">
              <a:ln>
                <a:noFill/>
              </a:ln>
              <a:solidFill>
                <a:prstClr val="black"/>
              </a:solidFill>
              <a:effectLst/>
              <a:uLnTx/>
              <a:uFillTx/>
              <a:latin typeface="Arial"/>
              <a:ea typeface="+mn-ea"/>
              <a:cs typeface="Arial"/>
            </a:endParaRPr>
          </a:p>
        </p:txBody>
      </p:sp>
      <p:sp>
        <p:nvSpPr>
          <p:cNvPr id="17" name="object 17"/>
          <p:cNvSpPr txBox="1"/>
          <p:nvPr/>
        </p:nvSpPr>
        <p:spPr>
          <a:xfrm>
            <a:off x="826414" y="2523236"/>
            <a:ext cx="3342640" cy="704680"/>
          </a:xfrm>
          <a:prstGeom prst="rect">
            <a:avLst/>
          </a:prstGeom>
        </p:spPr>
        <p:txBody>
          <a:bodyPr vert="horz" wrap="square" lIns="0" tIns="12065" rIns="0" bIns="0" rtlCol="0">
            <a:spAutoFit/>
          </a:bodyPr>
          <a:lstStyle/>
          <a:p>
            <a:pPr marL="12700" marR="0" lvl="0" indent="0" algn="r" defTabSz="914400" rtl="0" eaLnBrk="1" fontAlgn="auto" latinLnBrk="0" hangingPunct="1">
              <a:lnSpc>
                <a:spcPts val="1825"/>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Authenticate  to your Dropbox account.</a:t>
            </a:r>
          </a:p>
          <a:p>
            <a:pPr marL="12700" marR="0" lvl="0" indent="0" algn="r" defTabSz="914400" rtl="0" eaLnBrk="1" fontAlgn="auto" latinLnBrk="0" hangingPunct="1">
              <a:lnSpc>
                <a:spcPts val="1825"/>
              </a:lnSpc>
              <a:spcBef>
                <a:spcPts val="2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Calibri"/>
              <a:ea typeface="+mn-ea"/>
              <a:cs typeface="+mn-cs"/>
            </a:endParaRPr>
          </a:p>
          <a:p>
            <a:pPr marL="12700" marR="0" lvl="0" indent="0" algn="r" defTabSz="914400" rtl="0" eaLnBrk="1" fontAlgn="auto" latinLnBrk="0" hangingPunct="1">
              <a:lnSpc>
                <a:spcPts val="1825"/>
              </a:lnSpc>
              <a:spcBef>
                <a:spcPts val="0"/>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Select  folder to monitor</a:t>
            </a:r>
          </a:p>
        </p:txBody>
      </p:sp>
      <p:sp>
        <p:nvSpPr>
          <p:cNvPr id="18" name="object 18"/>
          <p:cNvSpPr/>
          <p:nvPr/>
        </p:nvSpPr>
        <p:spPr>
          <a:xfrm>
            <a:off x="4262120" y="2647188"/>
            <a:ext cx="0" cy="762000"/>
          </a:xfrm>
          <a:custGeom>
            <a:avLst/>
            <a:gdLst/>
            <a:ahLst/>
            <a:cxnLst/>
            <a:rect l="l" t="t" r="r" b="b"/>
            <a:pathLst>
              <a:path h="762000">
                <a:moveTo>
                  <a:pt x="0" y="0"/>
                </a:moveTo>
                <a:lnTo>
                  <a:pt x="0" y="76200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262120" y="2340610"/>
            <a:ext cx="572135" cy="449580"/>
          </a:xfrm>
          <a:custGeom>
            <a:avLst/>
            <a:gdLst/>
            <a:ahLst/>
            <a:cxnLst/>
            <a:rect l="l" t="t" r="r" b="b"/>
            <a:pathLst>
              <a:path w="572135" h="449580">
                <a:moveTo>
                  <a:pt x="0" y="449452"/>
                </a:moveTo>
                <a:lnTo>
                  <a:pt x="302005" y="250698"/>
                </a:lnTo>
                <a:lnTo>
                  <a:pt x="571753" y="0"/>
                </a:lnTo>
              </a:path>
            </a:pathLst>
          </a:custGeom>
          <a:ln w="9144">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972811" y="1735835"/>
            <a:ext cx="2238756" cy="121158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968240" y="1731264"/>
            <a:ext cx="2247900" cy="1221105"/>
          </a:xfrm>
          <a:custGeom>
            <a:avLst/>
            <a:gdLst/>
            <a:ahLst/>
            <a:cxnLst/>
            <a:rect l="l" t="t" r="r" b="b"/>
            <a:pathLst>
              <a:path w="2247900" h="1221105">
                <a:moveTo>
                  <a:pt x="0" y="1220724"/>
                </a:moveTo>
                <a:lnTo>
                  <a:pt x="2247900" y="1220724"/>
                </a:lnTo>
                <a:lnTo>
                  <a:pt x="2247900" y="0"/>
                </a:lnTo>
                <a:lnTo>
                  <a:pt x="0" y="0"/>
                </a:lnTo>
                <a:lnTo>
                  <a:pt x="0" y="1220724"/>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6958583" y="2356104"/>
            <a:ext cx="1751076" cy="832103"/>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6954011" y="2351532"/>
            <a:ext cx="1760220" cy="841375"/>
          </a:xfrm>
          <a:custGeom>
            <a:avLst/>
            <a:gdLst/>
            <a:ahLst/>
            <a:cxnLst/>
            <a:rect l="l" t="t" r="r" b="b"/>
            <a:pathLst>
              <a:path w="1760220" h="841375">
                <a:moveTo>
                  <a:pt x="0" y="841248"/>
                </a:moveTo>
                <a:lnTo>
                  <a:pt x="1760220" y="841248"/>
                </a:lnTo>
                <a:lnTo>
                  <a:pt x="1760220" y="0"/>
                </a:lnTo>
                <a:lnTo>
                  <a:pt x="0" y="0"/>
                </a:lnTo>
                <a:lnTo>
                  <a:pt x="0" y="841248"/>
                </a:lnTo>
                <a:close/>
              </a:path>
            </a:pathLst>
          </a:custGeom>
          <a:ln w="9144">
            <a:solidFill>
              <a:srgbClr val="006FC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txBox="1"/>
          <p:nvPr/>
        </p:nvSpPr>
        <p:spPr>
          <a:xfrm>
            <a:off x="5099303" y="2377439"/>
            <a:ext cx="722630" cy="201295"/>
          </a:xfrm>
          <a:prstGeom prst="rect">
            <a:avLst/>
          </a:prstGeom>
          <a:solidFill>
            <a:srgbClr val="FFFFFF"/>
          </a:solidFill>
        </p:spPr>
        <p:txBody>
          <a:bodyPr vert="horz" wrap="square" lIns="0" tIns="43815" rIns="0" bIns="0" rtlCol="0">
            <a:spAutoFit/>
          </a:bodyPr>
          <a:lstStyle/>
          <a:p>
            <a:pPr marL="91440" marR="0" lvl="0" indent="0" algn="l" defTabSz="914400" rtl="0" eaLnBrk="1" fontAlgn="auto" latinLnBrk="0" hangingPunct="1">
              <a:lnSpc>
                <a:spcPct val="100000"/>
              </a:lnSpc>
              <a:spcBef>
                <a:spcPts val="345"/>
              </a:spcBef>
              <a:spcAft>
                <a:spcPts val="0"/>
              </a:spcAft>
              <a:buClrTx/>
              <a:buSzTx/>
              <a:buFontTx/>
              <a:buNone/>
              <a:tabLst/>
              <a:defRPr/>
            </a:pPr>
            <a:r>
              <a:rPr kumimoji="0" sz="700" b="0" i="0" u="none" strike="noStrike" kern="1200" cap="none" spc="-100" normalizeH="0" baseline="0" noProof="0" dirty="0">
                <a:ln>
                  <a:noFill/>
                </a:ln>
                <a:solidFill>
                  <a:srgbClr val="7E7E7E"/>
                </a:solidFill>
                <a:effectLst/>
                <a:uLnTx/>
                <a:uFillTx/>
                <a:latin typeface="Arial Black"/>
                <a:ea typeface="+mn-ea"/>
                <a:cs typeface="Arial Black"/>
              </a:rPr>
              <a:t>PowerApps</a:t>
            </a:r>
            <a:endParaRPr kumimoji="0" sz="700" b="0" i="0" u="none" strike="noStrike" kern="1200" cap="none" spc="0" normalizeH="0" baseline="0" noProof="0">
              <a:ln>
                <a:noFill/>
              </a:ln>
              <a:solidFill>
                <a:prstClr val="black"/>
              </a:solidFill>
              <a:effectLst/>
              <a:uLnTx/>
              <a:uFillTx/>
              <a:latin typeface="Arial Black"/>
              <a:ea typeface="+mn-ea"/>
              <a:cs typeface="Arial Black"/>
            </a:endParaRPr>
          </a:p>
        </p:txBody>
      </p:sp>
      <p:sp>
        <p:nvSpPr>
          <p:cNvPr id="25" name="object 25"/>
          <p:cNvSpPr/>
          <p:nvPr/>
        </p:nvSpPr>
        <p:spPr>
          <a:xfrm>
            <a:off x="5972428" y="2900933"/>
            <a:ext cx="76200" cy="254635"/>
          </a:xfrm>
          <a:custGeom>
            <a:avLst/>
            <a:gdLst/>
            <a:ahLst/>
            <a:cxnLst/>
            <a:rect l="l" t="t" r="r" b="b"/>
            <a:pathLst>
              <a:path w="76200" h="254635">
                <a:moveTo>
                  <a:pt x="28270" y="178213"/>
                </a:moveTo>
                <a:lnTo>
                  <a:pt x="0" y="178307"/>
                </a:lnTo>
                <a:lnTo>
                  <a:pt x="38481" y="254380"/>
                </a:lnTo>
                <a:lnTo>
                  <a:pt x="69861" y="190880"/>
                </a:lnTo>
                <a:lnTo>
                  <a:pt x="28321" y="190880"/>
                </a:lnTo>
                <a:lnTo>
                  <a:pt x="28270" y="178213"/>
                </a:lnTo>
                <a:close/>
              </a:path>
              <a:path w="76200" h="254635">
                <a:moveTo>
                  <a:pt x="48082" y="178147"/>
                </a:moveTo>
                <a:lnTo>
                  <a:pt x="28270" y="178213"/>
                </a:lnTo>
                <a:lnTo>
                  <a:pt x="28321" y="190880"/>
                </a:lnTo>
                <a:lnTo>
                  <a:pt x="48133" y="190753"/>
                </a:lnTo>
                <a:lnTo>
                  <a:pt x="48082" y="178147"/>
                </a:lnTo>
                <a:close/>
              </a:path>
              <a:path w="76200" h="254635">
                <a:moveTo>
                  <a:pt x="76200" y="178053"/>
                </a:moveTo>
                <a:lnTo>
                  <a:pt x="48082" y="178147"/>
                </a:lnTo>
                <a:lnTo>
                  <a:pt x="48133" y="190753"/>
                </a:lnTo>
                <a:lnTo>
                  <a:pt x="28321" y="190880"/>
                </a:lnTo>
                <a:lnTo>
                  <a:pt x="69861" y="190880"/>
                </a:lnTo>
                <a:lnTo>
                  <a:pt x="76200" y="178053"/>
                </a:lnTo>
                <a:close/>
              </a:path>
              <a:path w="76200" h="254635">
                <a:moveTo>
                  <a:pt x="47371" y="0"/>
                </a:moveTo>
                <a:lnTo>
                  <a:pt x="27559" y="0"/>
                </a:lnTo>
                <a:lnTo>
                  <a:pt x="28270" y="178213"/>
                </a:lnTo>
                <a:lnTo>
                  <a:pt x="48082" y="178147"/>
                </a:lnTo>
                <a:lnTo>
                  <a:pt x="47371"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6435852" y="6033515"/>
            <a:ext cx="644651" cy="14020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txBox="1"/>
          <p:nvPr/>
        </p:nvSpPr>
        <p:spPr>
          <a:xfrm>
            <a:off x="8580881" y="5182361"/>
            <a:ext cx="2710180" cy="1351280"/>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prstClr val="black"/>
                </a:solidFill>
                <a:effectLst/>
                <a:uLnTx/>
                <a:uFillTx/>
                <a:latin typeface="Calibri"/>
                <a:ea typeface="+mn-ea"/>
                <a:cs typeface="+mn-cs"/>
              </a:rPr>
              <a:t>Specify Send To email address  and additional properties  (optional): From, CC, BCC and  Importance</a:t>
            </a:r>
          </a:p>
          <a:p>
            <a:pPr marL="1417320" marR="0" lvl="0" indent="0" algn="l" defTabSz="914400" rtl="0" eaLnBrk="1" fontAlgn="auto" latinLnBrk="0" hangingPunct="1">
              <a:lnSpc>
                <a:spcPct val="100000"/>
              </a:lnSpc>
              <a:spcBef>
                <a:spcPts val="108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3590769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2</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t>Power Automate</a:t>
            </a:r>
            <a:r>
              <a:rPr lang="en-US" sz="2400" dirty="0">
                <a:solidFill>
                  <a:srgbClr val="4C5A67"/>
                </a:solidFill>
              </a:rPr>
              <a:t> Templates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 Supported Data sources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Publish a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flows from a </a:t>
            </a:r>
            <a:r>
              <a:rPr lang="en-US" sz="2400" dirty="0"/>
              <a:t>Power Automate</a:t>
            </a:r>
            <a:r>
              <a:rPr lang="en-US" sz="2400" dirty="0">
                <a:solidFill>
                  <a:srgbClr val="4C5A67"/>
                </a:solidFill>
              </a:rPr>
              <a:t> template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Flows with many steps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Run tasks on a schedule</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Watch a flow in action</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50918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Actions in flows</a:t>
            </a:r>
            <a:endParaRPr lang="en-GB" sz="5400" spc="-50" dirty="0">
              <a:ln w="3175">
                <a:noFill/>
              </a:ln>
              <a:solidFill>
                <a:schemeClr val="accent1"/>
              </a:solidFill>
              <a:ea typeface="+mn-ea"/>
              <a:cs typeface="Segoe UI" pitchFamily="34" charset="0"/>
            </a:endParaRPr>
          </a:p>
        </p:txBody>
      </p:sp>
      <p:sp>
        <p:nvSpPr>
          <p:cNvPr id="5" name="Content Placeholder 4">
            <a:extLst>
              <a:ext uri="{FF2B5EF4-FFF2-40B4-BE49-F238E27FC236}">
                <a16:creationId xmlns:a16="http://schemas.microsoft.com/office/drawing/2014/main" id="{6E476B77-C225-43BB-991E-A2E92D52CED0}"/>
              </a:ext>
            </a:extLst>
          </p:cNvPr>
          <p:cNvSpPr>
            <a:spLocks noGrp="1"/>
          </p:cNvSpPr>
          <p:nvPr>
            <p:ph idx="1"/>
          </p:nvPr>
        </p:nvSpPr>
        <p:spPr>
          <a:xfrm>
            <a:off x="838200" y="1825625"/>
            <a:ext cx="6477000" cy="4351338"/>
          </a:xfrm>
        </p:spPr>
        <p:txBody>
          <a:bodyPr>
            <a:normAutofit lnSpcReduction="10000"/>
          </a:bodyPr>
          <a:lstStyle/>
          <a:p>
            <a:pPr>
              <a:lnSpc>
                <a:spcPct val="100000"/>
              </a:lnSpc>
              <a:buFont typeface="Wingdings" panose="05000000000000000000" pitchFamily="2" charset="2"/>
              <a:buChar char="§"/>
            </a:pPr>
            <a:r>
              <a:rPr lang="en-US" dirty="0"/>
              <a:t>1+ steps that run after the trigger</a:t>
            </a:r>
          </a:p>
          <a:p>
            <a:pPr>
              <a:lnSpc>
                <a:spcPct val="100000"/>
              </a:lnSpc>
              <a:buFont typeface="Wingdings" panose="05000000000000000000" pitchFamily="2" charset="2"/>
              <a:buChar char="§"/>
            </a:pPr>
            <a:r>
              <a:rPr lang="en-US" dirty="0"/>
              <a:t>Connect to cloud service or on-prem via the on-prem data gateway</a:t>
            </a:r>
          </a:p>
          <a:p>
            <a:pPr>
              <a:lnSpc>
                <a:spcPct val="100000"/>
              </a:lnSpc>
              <a:buFont typeface="Wingdings" panose="05000000000000000000" pitchFamily="2" charset="2"/>
              <a:buChar char="§"/>
            </a:pPr>
            <a:r>
              <a:rPr lang="en-US" dirty="0"/>
              <a:t>Directly connect to HTTP endpoints if there’s no out-of-box connector</a:t>
            </a:r>
          </a:p>
          <a:p>
            <a:pPr>
              <a:lnSpc>
                <a:spcPct val="100000"/>
              </a:lnSpc>
              <a:buFont typeface="Wingdings" panose="05000000000000000000" pitchFamily="2" charset="2"/>
              <a:buChar char="§"/>
            </a:pPr>
            <a:r>
              <a:rPr lang="en-US" dirty="0"/>
              <a:t>Some actions may not even use connections – just manipulate data locally</a:t>
            </a:r>
          </a:p>
          <a:p>
            <a:pPr>
              <a:lnSpc>
                <a:spcPct val="100000"/>
              </a:lnSpc>
              <a:buFont typeface="Wingdings" panose="05000000000000000000" pitchFamily="2" charset="2"/>
              <a:buChar char="§"/>
            </a:pPr>
            <a:r>
              <a:rPr lang="en-US" dirty="0"/>
              <a:t>Custom connectors connect to your own cloud or on-prem REST services</a:t>
            </a:r>
          </a:p>
          <a:p>
            <a:pPr>
              <a:lnSpc>
                <a:spcPct val="100000"/>
              </a:lnSpc>
            </a:pPr>
            <a:endParaRPr lang="en-GB" dirty="0"/>
          </a:p>
        </p:txBody>
      </p:sp>
      <p:pic>
        <p:nvPicPr>
          <p:cNvPr id="6" name="Picture 5">
            <a:extLst>
              <a:ext uri="{FF2B5EF4-FFF2-40B4-BE49-F238E27FC236}">
                <a16:creationId xmlns:a16="http://schemas.microsoft.com/office/drawing/2014/main" id="{A09C7279-5539-4B9A-A0C8-3C3AEC07D809}"/>
              </a:ext>
            </a:extLst>
          </p:cNvPr>
          <p:cNvPicPr>
            <a:picLocks noChangeAspect="1"/>
          </p:cNvPicPr>
          <p:nvPr/>
        </p:nvPicPr>
        <p:blipFill>
          <a:blip r:embed="rId2"/>
          <a:stretch>
            <a:fillRect/>
          </a:stretch>
        </p:blipFill>
        <p:spPr>
          <a:xfrm>
            <a:off x="7739446" y="1033017"/>
            <a:ext cx="4317653" cy="4791967"/>
          </a:xfrm>
          <a:prstGeom prst="rect">
            <a:avLst/>
          </a:prstGeom>
        </p:spPr>
      </p:pic>
    </p:spTree>
    <p:extLst>
      <p:ext uri="{BB962C8B-B14F-4D97-AF65-F5344CB8AC3E}">
        <p14:creationId xmlns:p14="http://schemas.microsoft.com/office/powerpoint/2010/main" val="151788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B9A3B2-B95F-44B4-B9C1-74F7BFFAEDFC}"/>
              </a:ext>
            </a:extLst>
          </p:cNvPr>
          <p:cNvSpPr/>
          <p:nvPr/>
        </p:nvSpPr>
        <p:spPr>
          <a:xfrm>
            <a:off x="7738917" y="0"/>
            <a:ext cx="4453084"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p:txBody>
          <a:bodyPr/>
          <a:lstStyle/>
          <a:p>
            <a:r>
              <a:rPr lang="en-US" sz="5400" spc="-50" dirty="0">
                <a:ln w="3175">
                  <a:noFill/>
                </a:ln>
                <a:solidFill>
                  <a:schemeClr val="accent1"/>
                </a:solidFill>
                <a:ea typeface="+mn-ea"/>
                <a:cs typeface="Segoe UI" pitchFamily="34" charset="0"/>
              </a:rPr>
              <a:t>Flowing data</a:t>
            </a:r>
            <a:endParaRPr lang="en-GB" sz="5400" spc="-50" dirty="0">
              <a:ln w="3175">
                <a:noFill/>
              </a:ln>
              <a:solidFill>
                <a:schemeClr val="accent1"/>
              </a:solidFill>
              <a:ea typeface="+mn-ea"/>
              <a:cs typeface="Segoe UI" pitchFamily="34" charset="0"/>
            </a:endParaRPr>
          </a:p>
        </p:txBody>
      </p:sp>
      <p:sp>
        <p:nvSpPr>
          <p:cNvPr id="6" name="Text Placeholder 6">
            <a:extLst>
              <a:ext uri="{FF2B5EF4-FFF2-40B4-BE49-F238E27FC236}">
                <a16:creationId xmlns:a16="http://schemas.microsoft.com/office/drawing/2014/main" id="{555EA6FF-0E8F-4FE4-A407-39349418B5DE}"/>
              </a:ext>
            </a:extLst>
          </p:cNvPr>
          <p:cNvSpPr>
            <a:spLocks noGrp="1"/>
          </p:cNvSpPr>
          <p:nvPr>
            <p:ph idx="1"/>
          </p:nvPr>
        </p:nvSpPr>
        <p:spPr>
          <a:xfrm>
            <a:off x="1003610" y="1690688"/>
            <a:ext cx="6705600" cy="4136517"/>
          </a:xfrm>
        </p:spPr>
        <p:txBody>
          <a:bodyPr>
            <a:normAutofit lnSpcReduction="10000"/>
          </a:bodyPr>
          <a:lstStyle/>
          <a:p>
            <a:pPr>
              <a:lnSpc>
                <a:spcPct val="100000"/>
              </a:lnSpc>
            </a:pPr>
            <a:r>
              <a:rPr lang="en-US" dirty="0"/>
              <a:t>Data ‘flows’ from each step and is available for all later steps</a:t>
            </a:r>
          </a:p>
          <a:p>
            <a:pPr>
              <a:lnSpc>
                <a:spcPct val="100000"/>
              </a:lnSpc>
            </a:pPr>
            <a:r>
              <a:rPr lang="en-US" dirty="0"/>
              <a:t>Use      Add Dynamic Content to select outputs from previous steps</a:t>
            </a:r>
          </a:p>
          <a:p>
            <a:pPr>
              <a:lnSpc>
                <a:spcPct val="100000"/>
              </a:lnSpc>
            </a:pPr>
            <a:r>
              <a:rPr lang="en-US" dirty="0"/>
              <a:t>Input types are matched to output types to show a subset of outputs by default</a:t>
            </a:r>
          </a:p>
          <a:p>
            <a:pPr>
              <a:lnSpc>
                <a:spcPct val="100000"/>
              </a:lnSpc>
            </a:pPr>
            <a:r>
              <a:rPr lang="en-US" dirty="0"/>
              <a:t>Expressions can be used to convert between data types or calculate derived values</a:t>
            </a:r>
          </a:p>
        </p:txBody>
      </p:sp>
      <p:grpSp>
        <p:nvGrpSpPr>
          <p:cNvPr id="7" name="Group 6">
            <a:extLst>
              <a:ext uri="{FF2B5EF4-FFF2-40B4-BE49-F238E27FC236}">
                <a16:creationId xmlns:a16="http://schemas.microsoft.com/office/drawing/2014/main" id="{89DC8485-7C53-409D-AF56-1019D170803A}"/>
              </a:ext>
            </a:extLst>
          </p:cNvPr>
          <p:cNvGrpSpPr/>
          <p:nvPr/>
        </p:nvGrpSpPr>
        <p:grpSpPr>
          <a:xfrm>
            <a:off x="7664744" y="291515"/>
            <a:ext cx="4357142" cy="1307285"/>
            <a:chOff x="7719692" y="296863"/>
            <a:chExt cx="4444512" cy="1333499"/>
          </a:xfrm>
        </p:grpSpPr>
        <p:sp>
          <p:nvSpPr>
            <p:cNvPr id="8" name="Rectangle 7">
              <a:extLst>
                <a:ext uri="{FF2B5EF4-FFF2-40B4-BE49-F238E27FC236}">
                  <a16:creationId xmlns:a16="http://schemas.microsoft.com/office/drawing/2014/main" id="{2C143E00-015D-40D2-BC81-469BD520C2CE}"/>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9" name="Rectangle 8">
              <a:extLst>
                <a:ext uri="{FF2B5EF4-FFF2-40B4-BE49-F238E27FC236}">
                  <a16:creationId xmlns:a16="http://schemas.microsoft.com/office/drawing/2014/main" id="{F09D4C5A-6EB2-432D-B6D3-7728A73187FB}"/>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0" name="TextBox 9">
              <a:extLst>
                <a:ext uri="{FF2B5EF4-FFF2-40B4-BE49-F238E27FC236}">
                  <a16:creationId xmlns:a16="http://schemas.microsoft.com/office/drawing/2014/main" id="{18A11F6A-426C-47E2-B87F-B0E6653103FC}"/>
                </a:ext>
              </a:extLst>
            </p:cNvPr>
            <p:cNvSpPr txBox="1"/>
            <p:nvPr/>
          </p:nvSpPr>
          <p:spPr>
            <a:xfrm>
              <a:off x="7719692" y="842159"/>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11" name="Rectangle 10">
              <a:extLst>
                <a:ext uri="{FF2B5EF4-FFF2-40B4-BE49-F238E27FC236}">
                  <a16:creationId xmlns:a16="http://schemas.microsoft.com/office/drawing/2014/main" id="{8C802D19-D193-4254-BFDD-63EB597D7A78}"/>
                </a:ext>
              </a:extLst>
            </p:cNvPr>
            <p:cNvSpPr/>
            <p:nvPr/>
          </p:nvSpPr>
          <p:spPr bwMode="auto">
            <a:xfrm>
              <a:off x="10345735" y="9957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2" name="Rectangle 11">
              <a:extLst>
                <a:ext uri="{FF2B5EF4-FFF2-40B4-BE49-F238E27FC236}">
                  <a16:creationId xmlns:a16="http://schemas.microsoft.com/office/drawing/2014/main" id="{820705A8-514E-45D0-A22E-30B42788C921}"/>
                </a:ext>
              </a:extLst>
            </p:cNvPr>
            <p:cNvSpPr/>
            <p:nvPr/>
          </p:nvSpPr>
          <p:spPr bwMode="auto">
            <a:xfrm>
              <a:off x="9342437" y="995792"/>
              <a:ext cx="815170" cy="6345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3" name="Group 12">
            <a:extLst>
              <a:ext uri="{FF2B5EF4-FFF2-40B4-BE49-F238E27FC236}">
                <a16:creationId xmlns:a16="http://schemas.microsoft.com/office/drawing/2014/main" id="{1CE9FFB1-254A-4F41-9B9C-F00F82C0F003}"/>
              </a:ext>
            </a:extLst>
          </p:cNvPr>
          <p:cNvGrpSpPr/>
          <p:nvPr/>
        </p:nvGrpSpPr>
        <p:grpSpPr>
          <a:xfrm>
            <a:off x="7792656" y="4042623"/>
            <a:ext cx="4229228" cy="2523865"/>
            <a:chOff x="7850169" y="4123189"/>
            <a:chExt cx="4314033" cy="2574474"/>
          </a:xfrm>
        </p:grpSpPr>
        <p:sp>
          <p:nvSpPr>
            <p:cNvPr id="14" name="Rectangle 13">
              <a:extLst>
                <a:ext uri="{FF2B5EF4-FFF2-40B4-BE49-F238E27FC236}">
                  <a16:creationId xmlns:a16="http://schemas.microsoft.com/office/drawing/2014/main" id="{ADE93FA2-D4FE-4B67-9AA7-FC68C9428D34}"/>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endPar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15" name="Rectangle 14">
              <a:extLst>
                <a:ext uri="{FF2B5EF4-FFF2-40B4-BE49-F238E27FC236}">
                  <a16:creationId xmlns:a16="http://schemas.microsoft.com/office/drawing/2014/main" id="{6A39C2CB-4700-4A1E-88B8-2D8BECADAD3A}"/>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Rectangle 15">
              <a:extLst>
                <a:ext uri="{FF2B5EF4-FFF2-40B4-BE49-F238E27FC236}">
                  <a16:creationId xmlns:a16="http://schemas.microsoft.com/office/drawing/2014/main" id="{48B6517F-D188-4815-8B3E-03A0810E5E7A}"/>
                </a:ext>
              </a:extLst>
            </p:cNvPr>
            <p:cNvSpPr/>
            <p:nvPr/>
          </p:nvSpPr>
          <p:spPr bwMode="auto">
            <a:xfrm>
              <a:off x="8817876"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7" name="Rectangle 16">
              <a:extLst>
                <a:ext uri="{FF2B5EF4-FFF2-40B4-BE49-F238E27FC236}">
                  <a16:creationId xmlns:a16="http://schemas.microsoft.com/office/drawing/2014/main" id="{D79A5731-0395-4515-BA94-D78C3535FF08}"/>
                </a:ext>
              </a:extLst>
            </p:cNvPr>
            <p:cNvSpPr/>
            <p:nvPr/>
          </p:nvSpPr>
          <p:spPr bwMode="auto">
            <a:xfrm>
              <a:off x="799432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18" name="Rectangle 17">
              <a:extLst>
                <a:ext uri="{FF2B5EF4-FFF2-40B4-BE49-F238E27FC236}">
                  <a16:creationId xmlns:a16="http://schemas.microsoft.com/office/drawing/2014/main" id="{5B65DBF8-7424-4F98-993A-8180F389997A}"/>
                </a:ext>
              </a:extLst>
            </p:cNvPr>
            <p:cNvSpPr/>
            <p:nvPr/>
          </p:nvSpPr>
          <p:spPr bwMode="auto">
            <a:xfrm>
              <a:off x="11323730"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974F0ECF-EBD0-4214-A7E3-45C4A0ED8FC0}"/>
                </a:ext>
              </a:extLst>
            </p:cNvPr>
            <p:cNvSpPr/>
            <p:nvPr/>
          </p:nvSpPr>
          <p:spPr bwMode="auto">
            <a:xfrm>
              <a:off x="10482577" y="5021262"/>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0" name="Rectangle 19">
              <a:extLst>
                <a:ext uri="{FF2B5EF4-FFF2-40B4-BE49-F238E27FC236}">
                  <a16:creationId xmlns:a16="http://schemas.microsoft.com/office/drawing/2014/main" id="{CC31D02D-6A54-4063-B4CF-A77B54EA9C56}"/>
                </a:ext>
              </a:extLst>
            </p:cNvPr>
            <p:cNvSpPr/>
            <p:nvPr/>
          </p:nvSpPr>
          <p:spPr bwMode="auto">
            <a:xfrm>
              <a:off x="7994327" y="5940266"/>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1" name="Rectangle 20">
              <a:extLst>
                <a:ext uri="{FF2B5EF4-FFF2-40B4-BE49-F238E27FC236}">
                  <a16:creationId xmlns:a16="http://schemas.microsoft.com/office/drawing/2014/main" id="{12BDFCE9-B79A-4F24-BAA2-0C6CF6B924B9}"/>
                </a:ext>
              </a:extLst>
            </p:cNvPr>
            <p:cNvSpPr/>
            <p:nvPr/>
          </p:nvSpPr>
          <p:spPr bwMode="auto">
            <a:xfrm>
              <a:off x="8817876" y="5941223"/>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2" name="Group 21">
            <a:extLst>
              <a:ext uri="{FF2B5EF4-FFF2-40B4-BE49-F238E27FC236}">
                <a16:creationId xmlns:a16="http://schemas.microsoft.com/office/drawing/2014/main" id="{EC1EDF47-0F63-4FC9-AD31-795D734E678C}"/>
              </a:ext>
            </a:extLst>
          </p:cNvPr>
          <p:cNvGrpSpPr/>
          <p:nvPr/>
        </p:nvGrpSpPr>
        <p:grpSpPr>
          <a:xfrm>
            <a:off x="7664744" y="1746560"/>
            <a:ext cx="4372772" cy="2130653"/>
            <a:chOff x="7719692" y="1781085"/>
            <a:chExt cx="4460455" cy="2173377"/>
          </a:xfrm>
        </p:grpSpPr>
        <p:sp>
          <p:nvSpPr>
            <p:cNvPr id="23" name="Rectangle 22">
              <a:extLst>
                <a:ext uri="{FF2B5EF4-FFF2-40B4-BE49-F238E27FC236}">
                  <a16:creationId xmlns:a16="http://schemas.microsoft.com/office/drawing/2014/main" id="{887C0528-4F15-443A-BD85-AA044851E398}"/>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4102" fontAlgn="base">
                <a:lnSpc>
                  <a:spcPct val="90000"/>
                </a:lnSpc>
                <a:spcBef>
                  <a:spcPts val="588"/>
                </a:spcBef>
                <a:spcAft>
                  <a:spcPct val="0"/>
                </a:spcAft>
                <a:defRPr/>
              </a:pPr>
              <a:r>
                <a:rPr lang="en-US" sz="2353"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14102" fontAlgn="base">
                <a:lnSpc>
                  <a:spcPct val="90000"/>
                </a:lnSpc>
                <a:spcBef>
                  <a:spcPts val="588"/>
                </a:spcBef>
                <a:spcAft>
                  <a:spcPct val="0"/>
                </a:spcAft>
                <a:defRPr/>
              </a:pPr>
              <a:r>
                <a:rPr lang="en-US" sz="1568"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24" name="TextBox 23">
              <a:extLst>
                <a:ext uri="{FF2B5EF4-FFF2-40B4-BE49-F238E27FC236}">
                  <a16:creationId xmlns:a16="http://schemas.microsoft.com/office/drawing/2014/main" id="{6131B585-9D66-4BDB-84FA-0E044D259F6D}"/>
                </a:ext>
              </a:extLst>
            </p:cNvPr>
            <p:cNvSpPr txBox="1"/>
            <p:nvPr/>
          </p:nvSpPr>
          <p:spPr>
            <a:xfrm>
              <a:off x="7719692" y="3161498"/>
              <a:ext cx="1828800" cy="627864"/>
            </a:xfrm>
            <a:prstGeom prst="rect">
              <a:avLst/>
            </a:prstGeom>
            <a:noFill/>
          </p:spPr>
          <p:txBody>
            <a:bodyPr wrap="square" lIns="179285" tIns="143428" rIns="179285" bIns="143428" rtlCol="0">
              <a:spAutoFit/>
            </a:bodyPr>
            <a:lstStyle/>
            <a:p>
              <a:pPr>
                <a:lnSpc>
                  <a:spcPct val="90000"/>
                </a:lnSpc>
                <a:spcAft>
                  <a:spcPts val="588"/>
                </a:spcAft>
                <a:defRPr/>
              </a:pPr>
              <a:r>
                <a:rPr lang="en-US" sz="2353" dirty="0">
                  <a:solidFill>
                    <a:schemeClr val="bg1"/>
                  </a:solidFill>
                  <a:latin typeface="Consolas" panose="020B0609020204030204" pitchFamily="49" charset="0"/>
                </a:rPr>
                <a:t>Outputs:</a:t>
              </a:r>
            </a:p>
          </p:txBody>
        </p:sp>
        <p:sp>
          <p:nvSpPr>
            <p:cNvPr id="25" name="Rectangle 24">
              <a:extLst>
                <a:ext uri="{FF2B5EF4-FFF2-40B4-BE49-F238E27FC236}">
                  <a16:creationId xmlns:a16="http://schemas.microsoft.com/office/drawing/2014/main" id="{56347978-4C37-447E-A8D9-1BB875C92697}"/>
                </a:ext>
              </a:extLst>
            </p:cNvPr>
            <p:cNvSpPr/>
            <p:nvPr/>
          </p:nvSpPr>
          <p:spPr bwMode="auto">
            <a:xfrm>
              <a:off x="9342437"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84722B33-DB55-4BE3-BAEA-94E1AD3FADE4}"/>
                </a:ext>
              </a:extLst>
            </p:cNvPr>
            <p:cNvSpPr/>
            <p:nvPr/>
          </p:nvSpPr>
          <p:spPr bwMode="auto">
            <a:xfrm>
              <a:off x="10345735" y="3319892"/>
              <a:ext cx="815170" cy="6345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9AED58EB-3A4F-4D2C-87B3-B64D9A3009E6}"/>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8" name="Rectangle 27">
              <a:extLst>
                <a:ext uri="{FF2B5EF4-FFF2-40B4-BE49-F238E27FC236}">
                  <a16:creationId xmlns:a16="http://schemas.microsoft.com/office/drawing/2014/main" id="{A1348812-40BC-4978-A7CC-D4178A5BE329}"/>
                </a:ext>
              </a:extLst>
            </p:cNvPr>
            <p:cNvSpPr/>
            <p:nvPr/>
          </p:nvSpPr>
          <p:spPr bwMode="auto">
            <a:xfrm>
              <a:off x="8817876" y="2611347"/>
              <a:ext cx="731520" cy="3275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9" name="Rectangle 28">
              <a:extLst>
                <a:ext uri="{FF2B5EF4-FFF2-40B4-BE49-F238E27FC236}">
                  <a16:creationId xmlns:a16="http://schemas.microsoft.com/office/drawing/2014/main" id="{BE7F763E-B922-4842-AB72-228D51FE086E}"/>
                </a:ext>
              </a:extLst>
            </p:cNvPr>
            <p:cNvSpPr/>
            <p:nvPr/>
          </p:nvSpPr>
          <p:spPr bwMode="auto">
            <a:xfrm>
              <a:off x="7994327"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0" name="Group 29">
            <a:extLst>
              <a:ext uri="{FF2B5EF4-FFF2-40B4-BE49-F238E27FC236}">
                <a16:creationId xmlns:a16="http://schemas.microsoft.com/office/drawing/2014/main" id="{34761865-3C3D-4865-8615-ACFDEA4EBD9D}"/>
              </a:ext>
            </a:extLst>
          </p:cNvPr>
          <p:cNvGrpSpPr/>
          <p:nvPr/>
        </p:nvGrpSpPr>
        <p:grpSpPr>
          <a:xfrm>
            <a:off x="1926160" y="2717443"/>
            <a:ext cx="388451" cy="298808"/>
            <a:chOff x="5684837" y="3725862"/>
            <a:chExt cx="396240" cy="304800"/>
          </a:xfrm>
        </p:grpSpPr>
        <p:sp>
          <p:nvSpPr>
            <p:cNvPr id="31" name="Rectangle 30">
              <a:extLst>
                <a:ext uri="{FF2B5EF4-FFF2-40B4-BE49-F238E27FC236}">
                  <a16:creationId xmlns:a16="http://schemas.microsoft.com/office/drawing/2014/main" id="{0BC574A3-4F55-4E02-8529-3A86870EFE2F}"/>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A27891D-4628-4F59-A31C-C4BCD3658BBF}"/>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Plus Sign 32">
              <a:extLst>
                <a:ext uri="{FF2B5EF4-FFF2-40B4-BE49-F238E27FC236}">
                  <a16:creationId xmlns:a16="http://schemas.microsoft.com/office/drawing/2014/main" id="{91387B3D-4CE0-4EC2-985D-39DB6B9C85DB}"/>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33671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anim calcmode="lin" valueType="num">
                                      <p:cBhvr>
                                        <p:cTn id="15" dur="250" fill="hold"/>
                                        <p:tgtEl>
                                          <p:spTgt spid="13"/>
                                        </p:tgtEl>
                                        <p:attrNameLst>
                                          <p:attrName>ppt_x</p:attrName>
                                        </p:attrNameLst>
                                      </p:cBhvr>
                                      <p:tavLst>
                                        <p:tav tm="0">
                                          <p:val>
                                            <p:strVal val="#ppt_x"/>
                                          </p:val>
                                        </p:tav>
                                        <p:tav tm="100000">
                                          <p:val>
                                            <p:strVal val="#ppt_x"/>
                                          </p:val>
                                        </p:tav>
                                      </p:tavLst>
                                    </p:anim>
                                    <p:anim calcmode="lin" valueType="num">
                                      <p:cBhvr>
                                        <p:cTn id="16" dur="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4BAF8-2654-4075-9CD8-7321AD549AB0}"/>
              </a:ext>
            </a:extLst>
          </p:cNvPr>
          <p:cNvSpPr>
            <a:spLocks noGrp="1"/>
          </p:cNvSpPr>
          <p:nvPr>
            <p:ph type="title"/>
          </p:nvPr>
        </p:nvSpPr>
        <p:spPr>
          <a:xfrm>
            <a:off x="603505" y="767419"/>
            <a:ext cx="10780776" cy="3355848"/>
          </a:xfrm>
        </p:spPr>
        <p:txBody>
          <a:bodyPr wrap="square" anchor="b">
            <a:normAutofit/>
          </a:bodyPr>
          <a:lstStyle/>
          <a:p>
            <a:r>
              <a:rPr lang="en-GB" dirty="0"/>
              <a:t>Demo &amp; Hands-on</a:t>
            </a:r>
          </a:p>
        </p:txBody>
      </p:sp>
      <p:sp>
        <p:nvSpPr>
          <p:cNvPr id="14" name="Text Placeholder 2">
            <a:extLst>
              <a:ext uri="{FF2B5EF4-FFF2-40B4-BE49-F238E27FC236}">
                <a16:creationId xmlns:a16="http://schemas.microsoft.com/office/drawing/2014/main" id="{947907FD-A2A9-4AB7-A17D-E21AB6C6A26F}"/>
              </a:ext>
            </a:extLst>
          </p:cNvPr>
          <p:cNvSpPr>
            <a:spLocks noGrp="1"/>
          </p:cNvSpPr>
          <p:nvPr>
            <p:ph type="body" idx="1"/>
          </p:nvPr>
        </p:nvSpPr>
        <p:spPr>
          <a:xfrm>
            <a:off x="667512" y="4204209"/>
            <a:ext cx="9226296" cy="1645920"/>
          </a:xfrm>
        </p:spPr>
        <p:txBody>
          <a:bodyPr/>
          <a:lstStyle/>
          <a:p>
            <a:endParaRPr lang="en-US"/>
          </a:p>
        </p:txBody>
      </p:sp>
    </p:spTree>
    <p:extLst>
      <p:ext uri="{BB962C8B-B14F-4D97-AF65-F5344CB8AC3E}">
        <p14:creationId xmlns:p14="http://schemas.microsoft.com/office/powerpoint/2010/main" val="23620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3</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conditions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Designing switches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apply to each</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Configuring do until logic</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Adding a scope</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6" name="Rectangle 1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9583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28A6C-1F67-4D44-A863-79EE2F147F81}"/>
              </a:ext>
            </a:extLst>
          </p:cNvPr>
          <p:cNvSpPr>
            <a:spLocks noGrp="1"/>
          </p:cNvSpPr>
          <p:nvPr>
            <p:ph type="title"/>
          </p:nvPr>
        </p:nvSpPr>
        <p:spPr>
          <a:xfrm>
            <a:off x="838200" y="365126"/>
            <a:ext cx="10515600" cy="884736"/>
          </a:xfrm>
        </p:spPr>
        <p:txBody>
          <a:bodyPr/>
          <a:lstStyle/>
          <a:p>
            <a:r>
              <a:rPr lang="en-US" sz="5400" spc="-50" dirty="0">
                <a:ln w="3175">
                  <a:noFill/>
                </a:ln>
                <a:solidFill>
                  <a:schemeClr val="accent1"/>
                </a:solidFill>
                <a:ea typeface="+mn-ea"/>
                <a:cs typeface="Segoe UI" pitchFamily="34" charset="0"/>
              </a:rPr>
              <a:t>Using expressions </a:t>
            </a:r>
            <a:endParaRPr lang="en-GB" sz="5400" spc="-50" dirty="0">
              <a:ln w="3175">
                <a:noFill/>
              </a:ln>
              <a:solidFill>
                <a:schemeClr val="accent1"/>
              </a:solidFill>
              <a:ea typeface="+mn-ea"/>
              <a:cs typeface="Segoe UI" pitchFamily="34" charset="0"/>
            </a:endParaRPr>
          </a:p>
        </p:txBody>
      </p:sp>
      <p:sp>
        <p:nvSpPr>
          <p:cNvPr id="6" name="Text Placeholder 2">
            <a:extLst>
              <a:ext uri="{FF2B5EF4-FFF2-40B4-BE49-F238E27FC236}">
                <a16:creationId xmlns:a16="http://schemas.microsoft.com/office/drawing/2014/main" id="{9E4E93E1-0C0D-476C-9153-283E7B0EEE31}"/>
              </a:ext>
            </a:extLst>
          </p:cNvPr>
          <p:cNvSpPr>
            <a:spLocks noGrp="1"/>
          </p:cNvSpPr>
          <p:nvPr>
            <p:ph idx="1"/>
          </p:nvPr>
        </p:nvSpPr>
        <p:spPr>
          <a:xfrm>
            <a:off x="735039" y="1249862"/>
            <a:ext cx="6427724" cy="5243012"/>
          </a:xfrm>
        </p:spPr>
        <p:txBody>
          <a:bodyPr>
            <a:noAutofit/>
          </a:bodyPr>
          <a:lstStyle/>
          <a:p>
            <a:pPr marL="0" indent="0">
              <a:lnSpc>
                <a:spcPct val="100000"/>
              </a:lnSpc>
              <a:buNone/>
            </a:pPr>
            <a:r>
              <a:rPr lang="en-US" sz="2650" dirty="0"/>
              <a:t>Many reasons to use expressions:</a:t>
            </a:r>
          </a:p>
          <a:p>
            <a:pPr>
              <a:lnSpc>
                <a:spcPct val="100000"/>
              </a:lnSpc>
            </a:pPr>
            <a:r>
              <a:rPr lang="en-US" sz="2650" dirty="0"/>
              <a:t>Convert types</a:t>
            </a:r>
          </a:p>
          <a:p>
            <a:pPr>
              <a:lnSpc>
                <a:spcPct val="100000"/>
              </a:lnSpc>
            </a:pPr>
            <a:r>
              <a:rPr lang="en-US" sz="2650" dirty="0"/>
              <a:t>Perform simple, inline calculations </a:t>
            </a:r>
            <a:br>
              <a:rPr lang="en-US" sz="2650" dirty="0"/>
            </a:br>
            <a:r>
              <a:rPr lang="en-US" sz="2650" dirty="0"/>
              <a:t>like string manipulation or arithmetic, </a:t>
            </a:r>
            <a:br>
              <a:rPr lang="en-US" sz="2650" dirty="0"/>
            </a:br>
            <a:r>
              <a:rPr lang="en-US" sz="2650" dirty="0"/>
              <a:t>or date/time manipulation</a:t>
            </a:r>
          </a:p>
          <a:p>
            <a:pPr>
              <a:lnSpc>
                <a:spcPct val="100000"/>
              </a:lnSpc>
            </a:pPr>
            <a:r>
              <a:rPr lang="en-US" sz="2650" dirty="0"/>
              <a:t>Generate data like the current </a:t>
            </a:r>
            <a:br>
              <a:rPr lang="en-US" sz="2650" dirty="0"/>
            </a:br>
            <a:r>
              <a:rPr lang="en-US" sz="2650" dirty="0"/>
              <a:t>time, a GUID or a random number</a:t>
            </a:r>
          </a:p>
          <a:p>
            <a:pPr>
              <a:lnSpc>
                <a:spcPct val="100000"/>
              </a:lnSpc>
            </a:pPr>
            <a:r>
              <a:rPr lang="en-US" sz="2650" dirty="0"/>
              <a:t>Handling optional values</a:t>
            </a:r>
          </a:p>
          <a:p>
            <a:pPr>
              <a:lnSpc>
                <a:spcPct val="100000"/>
              </a:lnSpc>
            </a:pPr>
            <a:r>
              <a:rPr lang="en-US" sz="2650" dirty="0"/>
              <a:t>“If” conditional statements / control flow</a:t>
            </a:r>
          </a:p>
          <a:p>
            <a:pPr>
              <a:lnSpc>
                <a:spcPct val="100000"/>
              </a:lnSpc>
            </a:pPr>
            <a:r>
              <a:rPr lang="en-US" sz="2650" dirty="0"/>
              <a:t>Working with lists </a:t>
            </a:r>
          </a:p>
        </p:txBody>
      </p:sp>
      <p:sp>
        <p:nvSpPr>
          <p:cNvPr id="7" name="arrow_16">
            <a:extLst>
              <a:ext uri="{FF2B5EF4-FFF2-40B4-BE49-F238E27FC236}">
                <a16:creationId xmlns:a16="http://schemas.microsoft.com/office/drawing/2014/main" id="{1475E8CB-F1DC-452D-87BB-1594BF28B3D5}"/>
              </a:ext>
            </a:extLst>
          </p:cNvPr>
          <p:cNvSpPr>
            <a:spLocks noChangeAspect="1" noEditPoints="1"/>
          </p:cNvSpPr>
          <p:nvPr/>
        </p:nvSpPr>
        <p:spPr bwMode="auto">
          <a:xfrm>
            <a:off x="232840" y="1912450"/>
            <a:ext cx="292646" cy="21569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
        <p:nvSpPr>
          <p:cNvPr id="8" name="math">
            <a:extLst>
              <a:ext uri="{FF2B5EF4-FFF2-40B4-BE49-F238E27FC236}">
                <a16:creationId xmlns:a16="http://schemas.microsoft.com/office/drawing/2014/main" id="{B25BCCA2-F1EA-4003-91F5-8BDD2B4B5113}"/>
              </a:ext>
            </a:extLst>
          </p:cNvPr>
          <p:cNvSpPr>
            <a:spLocks noChangeAspect="1" noEditPoints="1"/>
          </p:cNvSpPr>
          <p:nvPr/>
        </p:nvSpPr>
        <p:spPr bwMode="auto">
          <a:xfrm>
            <a:off x="238273" y="2568978"/>
            <a:ext cx="267237" cy="2518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9" name="Beaker_F196">
            <a:extLst>
              <a:ext uri="{FF2B5EF4-FFF2-40B4-BE49-F238E27FC236}">
                <a16:creationId xmlns:a16="http://schemas.microsoft.com/office/drawing/2014/main" id="{DC6E795A-E11D-496B-A339-3DFB529C7DA5}"/>
              </a:ext>
            </a:extLst>
          </p:cNvPr>
          <p:cNvSpPr>
            <a:spLocks noChangeAspect="1" noEditPoints="1"/>
          </p:cNvSpPr>
          <p:nvPr/>
        </p:nvSpPr>
        <p:spPr bwMode="auto">
          <a:xfrm>
            <a:off x="231939" y="3763897"/>
            <a:ext cx="241425" cy="2789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ckers_EADF">
            <a:extLst>
              <a:ext uri="{FF2B5EF4-FFF2-40B4-BE49-F238E27FC236}">
                <a16:creationId xmlns:a16="http://schemas.microsoft.com/office/drawing/2014/main" id="{60BCFF53-6CC8-49DD-9C99-7319BA4C59A3}"/>
              </a:ext>
            </a:extLst>
          </p:cNvPr>
          <p:cNvSpPr>
            <a:spLocks noChangeAspect="1" noEditPoints="1"/>
          </p:cNvSpPr>
          <p:nvPr/>
        </p:nvSpPr>
        <p:spPr bwMode="auto">
          <a:xfrm>
            <a:off x="239830" y="567860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1" name="Relationship_F003">
            <a:extLst>
              <a:ext uri="{FF2B5EF4-FFF2-40B4-BE49-F238E27FC236}">
                <a16:creationId xmlns:a16="http://schemas.microsoft.com/office/drawing/2014/main" id="{DBFD0287-4056-4357-8D5A-73513D70E9C7}"/>
              </a:ext>
            </a:extLst>
          </p:cNvPr>
          <p:cNvSpPr>
            <a:spLocks noChangeAspect="1" noEditPoints="1"/>
          </p:cNvSpPr>
          <p:nvPr/>
        </p:nvSpPr>
        <p:spPr bwMode="auto">
          <a:xfrm>
            <a:off x="205359" y="514861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TextBox 11">
            <a:extLst>
              <a:ext uri="{FF2B5EF4-FFF2-40B4-BE49-F238E27FC236}">
                <a16:creationId xmlns:a16="http://schemas.microsoft.com/office/drawing/2014/main" id="{16E6F629-C2A3-4823-8E1B-8EB5DEF8665D}"/>
              </a:ext>
            </a:extLst>
          </p:cNvPr>
          <p:cNvSpPr txBox="1"/>
          <p:nvPr/>
        </p:nvSpPr>
        <p:spPr>
          <a:xfrm>
            <a:off x="308482" y="4642894"/>
            <a:ext cx="251842" cy="369332"/>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a:r>
          </a:p>
        </p:txBody>
      </p:sp>
      <p:pic>
        <p:nvPicPr>
          <p:cNvPr id="13" name="Picture 12">
            <a:extLst>
              <a:ext uri="{FF2B5EF4-FFF2-40B4-BE49-F238E27FC236}">
                <a16:creationId xmlns:a16="http://schemas.microsoft.com/office/drawing/2014/main" id="{779E65B3-9CA1-415F-ABB6-4AA31BE3CFF2}"/>
              </a:ext>
            </a:extLst>
          </p:cNvPr>
          <p:cNvPicPr>
            <a:picLocks noChangeAspect="1"/>
          </p:cNvPicPr>
          <p:nvPr/>
        </p:nvPicPr>
        <p:blipFill rotWithShape="1">
          <a:blip r:embed="rId2"/>
          <a:srcRect t="3813"/>
          <a:stretch/>
        </p:blipFill>
        <p:spPr>
          <a:xfrm>
            <a:off x="7440639" y="487"/>
            <a:ext cx="4751362" cy="6857027"/>
          </a:xfrm>
          <a:prstGeom prst="rect">
            <a:avLst/>
          </a:prstGeom>
        </p:spPr>
      </p:pic>
    </p:spTree>
    <p:extLst>
      <p:ext uri="{BB962C8B-B14F-4D97-AF65-F5344CB8AC3E}">
        <p14:creationId xmlns:p14="http://schemas.microsoft.com/office/powerpoint/2010/main" val="1356592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EF49562-6FDC-4BD6-8897-DEAE61D47089}"/>
              </a:ext>
            </a:extLst>
          </p:cNvPr>
          <p:cNvGrpSpPr/>
          <p:nvPr/>
        </p:nvGrpSpPr>
        <p:grpSpPr>
          <a:xfrm>
            <a:off x="1172270" y="2457873"/>
            <a:ext cx="4345932" cy="2838679"/>
            <a:chOff x="489760" y="3802062"/>
            <a:chExt cx="4433077" cy="2895600"/>
          </a:xfrm>
        </p:grpSpPr>
        <p:sp>
          <p:nvSpPr>
            <p:cNvPr id="25" name="Flowchart: Document 24">
              <a:extLst>
                <a:ext uri="{FF2B5EF4-FFF2-40B4-BE49-F238E27FC236}">
                  <a16:creationId xmlns:a16="http://schemas.microsoft.com/office/drawing/2014/main" id="{01951EAD-DBCC-4B2D-B872-0C6A17EA30C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334265AD-B57E-45E8-9E6A-9EBE867BDBA0}"/>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Expression</a:t>
              </a:r>
            </a:p>
          </p:txBody>
        </p:sp>
        <p:sp>
          <p:nvSpPr>
            <p:cNvPr id="27" name="TextBox 26">
              <a:extLst>
                <a:ext uri="{FF2B5EF4-FFF2-40B4-BE49-F238E27FC236}">
                  <a16:creationId xmlns:a16="http://schemas.microsoft.com/office/drawing/2014/main" id="{3F92B476-78CB-4D9D-8513-253B3527898E}"/>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Dynamic content</a:t>
              </a:r>
            </a:p>
          </p:txBody>
        </p:sp>
        <p:sp>
          <p:nvSpPr>
            <p:cNvPr id="28" name="Rectangle 27">
              <a:extLst>
                <a:ext uri="{FF2B5EF4-FFF2-40B4-BE49-F238E27FC236}">
                  <a16:creationId xmlns:a16="http://schemas.microsoft.com/office/drawing/2014/main" id="{3F8595FD-0670-410E-84BD-3A3151FF6198}"/>
                </a:ext>
              </a:extLst>
            </p:cNvPr>
            <p:cNvSpPr/>
            <p:nvPr/>
          </p:nvSpPr>
          <p:spPr bwMode="auto">
            <a:xfrm>
              <a:off x="503237" y="4420453"/>
              <a:ext cx="4419600" cy="6909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A661C53-8D3D-40F8-BD82-735EEFECA3C7}"/>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21627A9-E228-44A3-B560-B993ED7785A4}"/>
                </a:ext>
              </a:extLst>
            </p:cNvPr>
            <p:cNvCxnSpPr>
              <a:cxnSpLocks/>
              <a:endCxn id="28" idx="0"/>
            </p:cNvCxnSpPr>
            <p:nvPr/>
          </p:nvCxnSpPr>
          <p:spPr>
            <a:xfrm>
              <a:off x="552538" y="4411662"/>
              <a:ext cx="2160499" cy="8791"/>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ext Placeholder 2">
            <a:extLst>
              <a:ext uri="{FF2B5EF4-FFF2-40B4-BE49-F238E27FC236}">
                <a16:creationId xmlns:a16="http://schemas.microsoft.com/office/drawing/2014/main" id="{2637B031-7839-4770-8584-B6F45E58F649}"/>
              </a:ext>
            </a:extLst>
          </p:cNvPr>
          <p:cNvSpPr>
            <a:spLocks noGrp="1"/>
          </p:cNvSpPr>
          <p:nvPr>
            <p:ph type="body" sz="quarter" idx="4294967295"/>
          </p:nvPr>
        </p:nvSpPr>
        <p:spPr>
          <a:xfrm>
            <a:off x="1185482" y="1588817"/>
            <a:ext cx="4630738" cy="482600"/>
          </a:xfrm>
        </p:spPr>
        <p:txBody>
          <a:bodyPr>
            <a:normAutofit fontScale="92500" lnSpcReduction="10000"/>
          </a:bodyPr>
          <a:lstStyle/>
          <a:p>
            <a:r>
              <a:rPr lang="en-US" sz="3137" b="1" dirty="0">
                <a:solidFill>
                  <a:schemeClr val="accent1"/>
                </a:solidFill>
              </a:rPr>
              <a:t>    Add Dynamic Content</a:t>
            </a:r>
            <a:endParaRPr lang="en-US" sz="3137" dirty="0">
              <a:solidFill>
                <a:schemeClr val="accent1"/>
              </a:solidFill>
            </a:endParaRPr>
          </a:p>
        </p:txBody>
      </p:sp>
      <p:grpSp>
        <p:nvGrpSpPr>
          <p:cNvPr id="4" name="Group 3">
            <a:extLst>
              <a:ext uri="{FF2B5EF4-FFF2-40B4-BE49-F238E27FC236}">
                <a16:creationId xmlns:a16="http://schemas.microsoft.com/office/drawing/2014/main" id="{2001C624-5B9F-406C-B0B9-6D8719B5C5FB}"/>
              </a:ext>
            </a:extLst>
          </p:cNvPr>
          <p:cNvGrpSpPr/>
          <p:nvPr/>
        </p:nvGrpSpPr>
        <p:grpSpPr>
          <a:xfrm>
            <a:off x="1240364" y="1655344"/>
            <a:ext cx="388451" cy="298808"/>
            <a:chOff x="5684837" y="3725862"/>
            <a:chExt cx="396240" cy="304800"/>
          </a:xfrm>
        </p:grpSpPr>
        <p:sp>
          <p:nvSpPr>
            <p:cNvPr id="5" name="Rectangle 4">
              <a:extLst>
                <a:ext uri="{FF2B5EF4-FFF2-40B4-BE49-F238E27FC236}">
                  <a16:creationId xmlns:a16="http://schemas.microsoft.com/office/drawing/2014/main" id="{0534C06B-C047-416B-99EE-512FE37878BE}"/>
                </a:ext>
              </a:extLst>
            </p:cNvPr>
            <p:cNvSpPr/>
            <p:nvPr/>
          </p:nvSpPr>
          <p:spPr bwMode="auto">
            <a:xfrm>
              <a:off x="5684837" y="3725862"/>
              <a:ext cx="30480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50D0E90E-16F3-4F8C-820E-0FE9247AA03D}"/>
                </a:ext>
              </a:extLst>
            </p:cNvPr>
            <p:cNvSpPr/>
            <p:nvPr/>
          </p:nvSpPr>
          <p:spPr bwMode="auto">
            <a:xfrm>
              <a:off x="5989637" y="3725862"/>
              <a:ext cx="91440" cy="304800"/>
            </a:xfrm>
            <a:prstGeom prst="rect">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Plus Sign 6">
              <a:extLst>
                <a:ext uri="{FF2B5EF4-FFF2-40B4-BE49-F238E27FC236}">
                  <a16:creationId xmlns:a16="http://schemas.microsoft.com/office/drawing/2014/main" id="{824AE5B3-5232-43C6-A0F6-CBAB409780AF}"/>
                </a:ext>
              </a:extLst>
            </p:cNvPr>
            <p:cNvSpPr/>
            <p:nvPr/>
          </p:nvSpPr>
          <p:spPr bwMode="auto">
            <a:xfrm>
              <a:off x="5740876" y="3786822"/>
              <a:ext cx="182880" cy="182880"/>
            </a:xfrm>
            <a:prstGeom prst="mathPlus">
              <a:avLst>
                <a:gd name="adj1" fmla="val 183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0D6F6CA0-A941-433A-8C47-BC88190B2836}"/>
              </a:ext>
            </a:extLst>
          </p:cNvPr>
          <p:cNvGrpSpPr/>
          <p:nvPr/>
        </p:nvGrpSpPr>
        <p:grpSpPr>
          <a:xfrm>
            <a:off x="1168362" y="2457873"/>
            <a:ext cx="4345932" cy="2838679"/>
            <a:chOff x="489760" y="3802062"/>
            <a:chExt cx="4433077" cy="2895600"/>
          </a:xfrm>
        </p:grpSpPr>
        <p:sp>
          <p:nvSpPr>
            <p:cNvPr id="9" name="Flowchart: Document 8">
              <a:extLst>
                <a:ext uri="{FF2B5EF4-FFF2-40B4-BE49-F238E27FC236}">
                  <a16:creationId xmlns:a16="http://schemas.microsoft.com/office/drawing/2014/main" id="{94835DF9-4AF4-44AC-957C-7FD1F4F5FA15}"/>
                </a:ext>
              </a:extLst>
            </p:cNvPr>
            <p:cNvSpPr/>
            <p:nvPr/>
          </p:nvSpPr>
          <p:spPr bwMode="auto">
            <a:xfrm>
              <a:off x="503237" y="3802062"/>
              <a:ext cx="4419600" cy="2895600"/>
            </a:xfrm>
            <a:prstGeom prst="flowChartDocumen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10" name="TextBox 9">
              <a:extLst>
                <a:ext uri="{FF2B5EF4-FFF2-40B4-BE49-F238E27FC236}">
                  <a16:creationId xmlns:a16="http://schemas.microsoft.com/office/drawing/2014/main" id="{394F3179-6A6D-435B-B5DE-64BEDBD88717}"/>
                </a:ext>
              </a:extLst>
            </p:cNvPr>
            <p:cNvSpPr txBox="1"/>
            <p:nvPr/>
          </p:nvSpPr>
          <p:spPr>
            <a:xfrm>
              <a:off x="2865437" y="3828168"/>
              <a:ext cx="1526508" cy="572464"/>
            </a:xfrm>
            <a:prstGeom prst="rect">
              <a:avLst/>
            </a:prstGeom>
            <a:noFill/>
          </p:spPr>
          <p:txBody>
            <a:bodyPr wrap="none" lIns="179285" tIns="143428" rIns="179285" bIns="143428" rtlCol="0">
              <a:spAutoFit/>
            </a:bodyPr>
            <a:lstStyle/>
            <a:p>
              <a:pPr>
                <a:lnSpc>
                  <a:spcPct val="90000"/>
                </a:lnSpc>
                <a:spcAft>
                  <a:spcPts val="588"/>
                </a:spcAft>
                <a:defRPr/>
              </a:pPr>
              <a:r>
                <a:rPr lang="en-US" sz="1961" b="1" dirty="0">
                  <a:gradFill>
                    <a:gsLst>
                      <a:gs pos="2917">
                        <a:srgbClr val="353535"/>
                      </a:gs>
                      <a:gs pos="30000">
                        <a:srgbClr val="353535"/>
                      </a:gs>
                    </a:gsLst>
                    <a:lin ang="5400000" scaled="0"/>
                  </a:gradFill>
                  <a:latin typeface="Segoe UI Semilight"/>
                </a:rPr>
                <a:t>Expression</a:t>
              </a:r>
            </a:p>
          </p:txBody>
        </p:sp>
        <p:sp>
          <p:nvSpPr>
            <p:cNvPr id="11" name="TextBox 10">
              <a:extLst>
                <a:ext uri="{FF2B5EF4-FFF2-40B4-BE49-F238E27FC236}">
                  <a16:creationId xmlns:a16="http://schemas.microsoft.com/office/drawing/2014/main" id="{ACE699C5-A78A-4F4B-AAC4-9C014EC268B3}"/>
                </a:ext>
              </a:extLst>
            </p:cNvPr>
            <p:cNvSpPr txBox="1"/>
            <p:nvPr/>
          </p:nvSpPr>
          <p:spPr>
            <a:xfrm>
              <a:off x="489760" y="3819253"/>
              <a:ext cx="2233240" cy="572464"/>
            </a:xfrm>
            <a:prstGeom prst="rect">
              <a:avLst/>
            </a:prstGeom>
            <a:noFill/>
          </p:spPr>
          <p:txBody>
            <a:bodyPr wrap="none" lIns="179285" tIns="143428" rIns="179285" bIns="143428" rtlCol="0">
              <a:spAutoFit/>
            </a:bodyPr>
            <a:lstStyle/>
            <a:p>
              <a:pPr>
                <a:lnSpc>
                  <a:spcPct val="90000"/>
                </a:lnSpc>
                <a:spcAft>
                  <a:spcPts val="588"/>
                </a:spcAft>
                <a:defRPr/>
              </a:pPr>
              <a:r>
                <a:rPr lang="en-US" sz="1961" dirty="0">
                  <a:gradFill>
                    <a:gsLst>
                      <a:gs pos="2917">
                        <a:srgbClr val="353535"/>
                      </a:gs>
                      <a:gs pos="30000">
                        <a:srgbClr val="353535"/>
                      </a:gs>
                    </a:gsLst>
                    <a:lin ang="5400000" scaled="0"/>
                  </a:gradFill>
                  <a:latin typeface="Segoe UI Semilight"/>
                </a:rPr>
                <a:t>Dynamic content</a:t>
              </a:r>
            </a:p>
          </p:txBody>
        </p:sp>
        <p:sp>
          <p:nvSpPr>
            <p:cNvPr id="12" name="Rectangle 11">
              <a:extLst>
                <a:ext uri="{FF2B5EF4-FFF2-40B4-BE49-F238E27FC236}">
                  <a16:creationId xmlns:a16="http://schemas.microsoft.com/office/drawing/2014/main" id="{ACD17ACA-A0DF-42E8-BEC0-DB301712032F}"/>
                </a:ext>
              </a:extLst>
            </p:cNvPr>
            <p:cNvSpPr/>
            <p:nvPr/>
          </p:nvSpPr>
          <p:spPr bwMode="auto">
            <a:xfrm>
              <a:off x="503237" y="4420453"/>
              <a:ext cx="4419600" cy="12192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46B06A-F129-4F8B-BB2E-1A59812310B1}"/>
                </a:ext>
              </a:extLst>
            </p:cNvPr>
            <p:cNvSpPr/>
            <p:nvPr/>
          </p:nvSpPr>
          <p:spPr bwMode="auto">
            <a:xfrm>
              <a:off x="635476" y="4490517"/>
              <a:ext cx="4211161" cy="5402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EB662CE5-B431-489F-8B7B-8067EF843A9F}"/>
                </a:ext>
              </a:extLst>
            </p:cNvPr>
            <p:cNvSpPr txBox="1"/>
            <p:nvPr/>
          </p:nvSpPr>
          <p:spPr>
            <a:xfrm>
              <a:off x="635476" y="4428132"/>
              <a:ext cx="669094" cy="683264"/>
            </a:xfrm>
            <a:prstGeom prst="rect">
              <a:avLst/>
            </a:prstGeom>
            <a:noFill/>
          </p:spPr>
          <p:txBody>
            <a:bodyPr wrap="none" lIns="179285" tIns="143428" rIns="179285" bIns="143428" rtlCol="0">
              <a:spAutoFit/>
            </a:bodyPr>
            <a:lstStyle/>
            <a:p>
              <a:pPr>
                <a:lnSpc>
                  <a:spcPct val="90000"/>
                </a:lnSpc>
                <a:spcAft>
                  <a:spcPts val="588"/>
                </a:spcAft>
                <a:defRPr/>
              </a:pPr>
              <a:r>
                <a:rPr lang="en-US" sz="2745"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2745"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8701CCC-B0D6-4E48-A27E-5AF1F3760559}"/>
                </a:ext>
              </a:extLst>
            </p:cNvPr>
            <p:cNvCxnSpPr/>
            <p:nvPr/>
          </p:nvCxnSpPr>
          <p:spPr>
            <a:xfrm>
              <a:off x="2865437" y="4411662"/>
              <a:ext cx="152650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EFE5DC1-1286-4334-8816-E6DE8D425862}"/>
                </a:ext>
              </a:extLst>
            </p:cNvPr>
            <p:cNvSpPr/>
            <p:nvPr/>
          </p:nvSpPr>
          <p:spPr bwMode="auto">
            <a:xfrm>
              <a:off x="3551237" y="5103193"/>
              <a:ext cx="1285823" cy="471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OK</a:t>
              </a:r>
            </a:p>
          </p:txBody>
        </p:sp>
      </p:grpSp>
      <p:sp>
        <p:nvSpPr>
          <p:cNvPr id="36" name="Oval 35">
            <a:extLst>
              <a:ext uri="{FF2B5EF4-FFF2-40B4-BE49-F238E27FC236}">
                <a16:creationId xmlns:a16="http://schemas.microsoft.com/office/drawing/2014/main" id="{A2AC1102-7BAA-4F0A-99B7-20FFD58FA371}"/>
              </a:ext>
            </a:extLst>
          </p:cNvPr>
          <p:cNvSpPr/>
          <p:nvPr/>
        </p:nvSpPr>
        <p:spPr bwMode="auto">
          <a:xfrm>
            <a:off x="343941" y="1561448"/>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37" name="Oval 36">
            <a:extLst>
              <a:ext uri="{FF2B5EF4-FFF2-40B4-BE49-F238E27FC236}">
                <a16:creationId xmlns:a16="http://schemas.microsoft.com/office/drawing/2014/main" id="{8C3E0336-49EC-4242-8AF2-9A1414055AAC}"/>
              </a:ext>
            </a:extLst>
          </p:cNvPr>
          <p:cNvSpPr/>
          <p:nvPr/>
        </p:nvSpPr>
        <p:spPr bwMode="auto">
          <a:xfrm>
            <a:off x="343941" y="2540304"/>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sp>
        <p:nvSpPr>
          <p:cNvPr id="38" name="Oval 37">
            <a:extLst>
              <a:ext uri="{FF2B5EF4-FFF2-40B4-BE49-F238E27FC236}">
                <a16:creationId xmlns:a16="http://schemas.microsoft.com/office/drawing/2014/main" id="{C36527C6-8989-4041-9BE1-F9E799DE09F2}"/>
              </a:ext>
            </a:extLst>
          </p:cNvPr>
          <p:cNvSpPr/>
          <p:nvPr/>
        </p:nvSpPr>
        <p:spPr bwMode="auto">
          <a:xfrm>
            <a:off x="343941" y="5819466"/>
            <a:ext cx="430055" cy="430055"/>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sp>
        <p:nvSpPr>
          <p:cNvPr id="39" name="TextBox 38">
            <a:extLst>
              <a:ext uri="{FF2B5EF4-FFF2-40B4-BE49-F238E27FC236}">
                <a16:creationId xmlns:a16="http://schemas.microsoft.com/office/drawing/2014/main" id="{7D3686A6-F114-4B2B-845D-ABEF3DA2CE49}"/>
              </a:ext>
            </a:extLst>
          </p:cNvPr>
          <p:cNvSpPr txBox="1"/>
          <p:nvPr/>
        </p:nvSpPr>
        <p:spPr>
          <a:xfrm>
            <a:off x="1837982" y="3132795"/>
            <a:ext cx="3721945" cy="534056"/>
          </a:xfrm>
          <a:prstGeom prst="rect">
            <a:avLst/>
          </a:prstGeom>
          <a:noFill/>
        </p:spPr>
        <p:txBody>
          <a:bodyPr wrap="square" lIns="179285" tIns="143428" rIns="179285" bIns="143428" rtlCol="0">
            <a:spAutoFit/>
          </a:bodyPr>
          <a:lstStyle/>
          <a:p>
            <a:pPr>
              <a:lnSpc>
                <a:spcPct val="90000"/>
              </a:lnSpc>
              <a:spcAft>
                <a:spcPts val="588"/>
              </a:spcAft>
              <a:defRPr/>
            </a:pPr>
            <a:r>
              <a:rPr lang="en-US" dirty="0">
                <a:gradFill>
                  <a:gsLst>
                    <a:gs pos="2917">
                      <a:srgbClr val="353535"/>
                    </a:gs>
                    <a:gs pos="30000">
                      <a:srgbClr val="353535"/>
                    </a:gs>
                  </a:gsLst>
                  <a:lin ang="5400000" scaled="0"/>
                </a:gradFill>
                <a:latin typeface="Consolas" panose="020B0609020204030204" pitchFamily="49" charset="0"/>
              </a:rPr>
              <a:t>replace(body('</a:t>
            </a:r>
            <a:r>
              <a:rPr lang="en-US" dirty="0" err="1">
                <a:gradFill>
                  <a:gsLst>
                    <a:gs pos="2917">
                      <a:srgbClr val="353535"/>
                    </a:gs>
                    <a:gs pos="30000">
                      <a:srgbClr val="353535"/>
                    </a:gs>
                  </a:gsLst>
                  <a:lin ang="5400000" scaled="0"/>
                </a:gradFill>
                <a:latin typeface="Consolas" panose="020B0609020204030204" pitchFamily="49" charset="0"/>
              </a:rPr>
              <a:t>Get_record</a:t>
            </a:r>
            <a:r>
              <a:rPr lang="en-US" dirty="0">
                <a:gradFill>
                  <a:gsLst>
                    <a:gs pos="2917">
                      <a:srgbClr val="353535"/>
                    </a:gs>
                    <a:gs pos="30000">
                      <a:srgbClr val="353535"/>
                    </a:gs>
                  </a:gsLst>
                  <a:lin ang="5400000" scaled="0"/>
                </a:gradFill>
                <a:latin typeface="Consolas" panose="020B0609020204030204" pitchFamily="49" charset="0"/>
              </a:rPr>
              <a:t>')?</a:t>
            </a:r>
          </a:p>
        </p:txBody>
      </p:sp>
      <p:grpSp>
        <p:nvGrpSpPr>
          <p:cNvPr id="52" name="Group 51">
            <a:extLst>
              <a:ext uri="{FF2B5EF4-FFF2-40B4-BE49-F238E27FC236}">
                <a16:creationId xmlns:a16="http://schemas.microsoft.com/office/drawing/2014/main" id="{593273BF-42CF-45BB-A5C5-92D299176A5A}"/>
              </a:ext>
            </a:extLst>
          </p:cNvPr>
          <p:cNvGrpSpPr/>
          <p:nvPr/>
        </p:nvGrpSpPr>
        <p:grpSpPr>
          <a:xfrm>
            <a:off x="1178876" y="5503920"/>
            <a:ext cx="8285322" cy="1248133"/>
            <a:chOff x="1202514" y="5613788"/>
            <a:chExt cx="8451460" cy="1273161"/>
          </a:xfrm>
        </p:grpSpPr>
        <p:sp>
          <p:nvSpPr>
            <p:cNvPr id="40" name="Rectangle 39">
              <a:extLst>
                <a:ext uri="{FF2B5EF4-FFF2-40B4-BE49-F238E27FC236}">
                  <a16:creationId xmlns:a16="http://schemas.microsoft.com/office/drawing/2014/main" id="{B144C966-0114-4E4A-9FC4-5FDB00B1F267}"/>
                </a:ext>
              </a:extLst>
            </p:cNvPr>
            <p:cNvSpPr/>
            <p:nvPr/>
          </p:nvSpPr>
          <p:spPr bwMode="auto">
            <a:xfrm>
              <a:off x="1202514" y="5613788"/>
              <a:ext cx="8444723" cy="1273161"/>
            </a:xfrm>
            <a:prstGeom prst="rect">
              <a:avLst/>
            </a:prstGeom>
            <a:solidFill>
              <a:schemeClr val="bg1"/>
            </a:solidFill>
            <a:ln>
              <a:noFill/>
              <a:headEnd type="none" w="med" len="med"/>
              <a:tailEnd type="none" w="med" len="med"/>
            </a:ln>
            <a:effectLst>
              <a:outerShdw blurRad="152400" dist="38100" dir="5400000" algn="t"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cs typeface="Segoe UI" pitchFamily="34" charset="0"/>
              </a:endParaRPr>
            </a:p>
          </p:txBody>
        </p:sp>
        <p:sp>
          <p:nvSpPr>
            <p:cNvPr id="43" name="Rectangle 42">
              <a:extLst>
                <a:ext uri="{FF2B5EF4-FFF2-40B4-BE49-F238E27FC236}">
                  <a16:creationId xmlns:a16="http://schemas.microsoft.com/office/drawing/2014/main" id="{CB2B0221-81EC-4F69-AE64-B7854C29A4CD}"/>
                </a:ext>
              </a:extLst>
            </p:cNvPr>
            <p:cNvSpPr/>
            <p:nvPr/>
          </p:nvSpPr>
          <p:spPr bwMode="auto">
            <a:xfrm>
              <a:off x="1209252" y="5614161"/>
              <a:ext cx="612648" cy="612648"/>
            </a:xfrm>
            <a:prstGeom prst="rect">
              <a:avLst/>
            </a:prstGeom>
            <a:solidFill>
              <a:srgbClr val="8C6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7918DA54-CA3A-4B42-A182-6D1A71ECBE19}"/>
                </a:ext>
              </a:extLst>
            </p:cNvPr>
            <p:cNvSpPr/>
            <p:nvPr/>
          </p:nvSpPr>
          <p:spPr bwMode="auto">
            <a:xfrm>
              <a:off x="1828637" y="5614161"/>
              <a:ext cx="7825337" cy="612648"/>
            </a:xfrm>
            <a:prstGeom prst="rect">
              <a:avLst/>
            </a:prstGeom>
            <a:solidFill>
              <a:srgbClr val="EEE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itchFamily="34" charset="0"/>
                  <a:cs typeface="Segoe UI" pitchFamily="34" charset="0"/>
                </a:rPr>
                <a:t>Action name</a:t>
              </a:r>
            </a:p>
          </p:txBody>
        </p:sp>
        <p:sp>
          <p:nvSpPr>
            <p:cNvPr id="45" name="TextBox 44">
              <a:extLst>
                <a:ext uri="{FF2B5EF4-FFF2-40B4-BE49-F238E27FC236}">
                  <a16:creationId xmlns:a16="http://schemas.microsoft.com/office/drawing/2014/main" id="{A8FDAEAD-4688-4F6B-8B35-9F3639538BEC}"/>
                </a:ext>
              </a:extLst>
            </p:cNvPr>
            <p:cNvSpPr txBox="1"/>
            <p:nvPr/>
          </p:nvSpPr>
          <p:spPr>
            <a:xfrm>
              <a:off x="1258553" y="6296702"/>
              <a:ext cx="912750" cy="517065"/>
            </a:xfrm>
            <a:prstGeom prst="rect">
              <a:avLst/>
            </a:prstGeom>
            <a:noFill/>
          </p:spPr>
          <p:txBody>
            <a:bodyPr wrap="none" lIns="179285" tIns="143428" rIns="179285" bIns="143428" rtlCol="0">
              <a:spAutoFit/>
            </a:bodyPr>
            <a:lstStyle/>
            <a:p>
              <a:pPr>
                <a:lnSpc>
                  <a:spcPct val="90000"/>
                </a:lnSpc>
                <a:spcAft>
                  <a:spcPts val="588"/>
                </a:spcAft>
                <a:defRPr/>
              </a:pPr>
              <a:r>
                <a:rPr lang="en-US" sz="1568" dirty="0">
                  <a:gradFill>
                    <a:gsLst>
                      <a:gs pos="2917">
                        <a:srgbClr val="353535"/>
                      </a:gs>
                      <a:gs pos="30000">
                        <a:srgbClr val="353535"/>
                      </a:gs>
                    </a:gsLst>
                    <a:lin ang="5400000" scaled="0"/>
                  </a:gradFill>
                  <a:latin typeface="Segoe UI Semilight"/>
                </a:rPr>
                <a:t>Inputs</a:t>
              </a:r>
            </a:p>
          </p:txBody>
        </p:sp>
        <p:sp>
          <p:nvSpPr>
            <p:cNvPr id="46" name="Rectangle 45">
              <a:extLst>
                <a:ext uri="{FF2B5EF4-FFF2-40B4-BE49-F238E27FC236}">
                  <a16:creationId xmlns:a16="http://schemas.microsoft.com/office/drawing/2014/main" id="{A8F286CA-94A2-4A60-A9F8-C49F7D0A98F3}"/>
                </a:ext>
              </a:extLst>
            </p:cNvPr>
            <p:cNvSpPr/>
            <p:nvPr/>
          </p:nvSpPr>
          <p:spPr bwMode="auto">
            <a:xfrm>
              <a:off x="2408237" y="6316662"/>
              <a:ext cx="7080869" cy="477160"/>
            </a:xfrm>
            <a:prstGeom prst="rect">
              <a:avLst/>
            </a:prstGeom>
            <a:solidFill>
              <a:schemeClr val="bg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15EDAED9-686C-4468-B812-D8A2B88F3B48}"/>
              </a:ext>
            </a:extLst>
          </p:cNvPr>
          <p:cNvGrpSpPr/>
          <p:nvPr/>
        </p:nvGrpSpPr>
        <p:grpSpPr>
          <a:xfrm>
            <a:off x="2435599" y="6249521"/>
            <a:ext cx="1942254" cy="358570"/>
            <a:chOff x="2484437" y="6374340"/>
            <a:chExt cx="1981200" cy="365760"/>
          </a:xfrm>
        </p:grpSpPr>
        <p:sp>
          <p:nvSpPr>
            <p:cNvPr id="48" name="Rectangle 47">
              <a:extLst>
                <a:ext uri="{FF2B5EF4-FFF2-40B4-BE49-F238E27FC236}">
                  <a16:creationId xmlns:a16="http://schemas.microsoft.com/office/drawing/2014/main" id="{9D3F7A0C-EC98-4E43-A9F0-3E8046B9CB51}"/>
                </a:ext>
              </a:extLst>
            </p:cNvPr>
            <p:cNvSpPr/>
            <p:nvPr/>
          </p:nvSpPr>
          <p:spPr bwMode="auto">
            <a:xfrm>
              <a:off x="2484437" y="6374340"/>
              <a:ext cx="365760" cy="365760"/>
            </a:xfrm>
            <a:prstGeom prst="rect">
              <a:avLst/>
            </a:prstGeom>
            <a:solidFill>
              <a:srgbClr val="AD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b="1" i="1" dirty="0" err="1">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fx</a:t>
              </a:r>
              <a:endParaRPr lang="en-US" sz="1961" b="1" i="1"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6201A6A2-9DDF-4181-A2DE-3B10F3E27F79}"/>
                </a:ext>
              </a:extLst>
            </p:cNvPr>
            <p:cNvSpPr/>
            <p:nvPr/>
          </p:nvSpPr>
          <p:spPr bwMode="auto">
            <a:xfrm>
              <a:off x="2850197" y="6374340"/>
              <a:ext cx="1615440" cy="365760"/>
            </a:xfrm>
            <a:prstGeom prst="rect">
              <a:avLst/>
            </a:prstGeom>
            <a:solidFill>
              <a:srgbClr val="F3D9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353535"/>
                  </a:solidFill>
                  <a:latin typeface="Segoe UI Semilight"/>
                  <a:ea typeface="Segoe UI" panose="020B0502040204020203" pitchFamily="34" charset="0"/>
                  <a:cs typeface="Segoe UI" panose="020B0502040204020203" pitchFamily="34" charset="0"/>
                </a:rPr>
                <a:t>replace(…)</a:t>
              </a:r>
            </a:p>
          </p:txBody>
        </p:sp>
        <p:sp>
          <p:nvSpPr>
            <p:cNvPr id="50" name="Multiplication Sign 49">
              <a:extLst>
                <a:ext uri="{FF2B5EF4-FFF2-40B4-BE49-F238E27FC236}">
                  <a16:creationId xmlns:a16="http://schemas.microsoft.com/office/drawing/2014/main" id="{D7480C1B-CD52-4136-AA8A-F48F4CF102D0}"/>
                </a:ext>
              </a:extLst>
            </p:cNvPr>
            <p:cNvSpPr/>
            <p:nvPr/>
          </p:nvSpPr>
          <p:spPr bwMode="auto">
            <a:xfrm>
              <a:off x="4206616" y="6460513"/>
              <a:ext cx="225391" cy="225124"/>
            </a:xfrm>
            <a:prstGeom prst="mathMultiply">
              <a:avLst>
                <a:gd name="adj1" fmla="val 66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pSp>
      <p:sp>
        <p:nvSpPr>
          <p:cNvPr id="41" name="Title 3">
            <a:extLst>
              <a:ext uri="{FF2B5EF4-FFF2-40B4-BE49-F238E27FC236}">
                <a16:creationId xmlns:a16="http://schemas.microsoft.com/office/drawing/2014/main" id="{920DB732-B21F-4974-9A7F-3AC8BB2CC79D}"/>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How to create expressions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3518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anim calcmode="lin" valueType="num">
                                      <p:cBhvr>
                                        <p:cTn id="18" dur="250" fill="hold"/>
                                        <p:tgtEl>
                                          <p:spTgt spid="36"/>
                                        </p:tgtEl>
                                        <p:attrNameLst>
                                          <p:attrName>ppt_x</p:attrName>
                                        </p:attrNameLst>
                                      </p:cBhvr>
                                      <p:tavLst>
                                        <p:tav tm="0">
                                          <p:val>
                                            <p:strVal val="#ppt_x"/>
                                          </p:val>
                                        </p:tav>
                                        <p:tav tm="100000">
                                          <p:val>
                                            <p:strVal val="#ppt_x"/>
                                          </p:val>
                                        </p:tav>
                                      </p:tavLst>
                                    </p:anim>
                                    <p:anim calcmode="lin" valueType="num">
                                      <p:cBhvr>
                                        <p:cTn id="19"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anim calcmode="lin" valueType="num">
                                      <p:cBhvr>
                                        <p:cTn id="30" dur="250" fill="hold"/>
                                        <p:tgtEl>
                                          <p:spTgt spid="24"/>
                                        </p:tgtEl>
                                        <p:attrNameLst>
                                          <p:attrName>ppt_x</p:attrName>
                                        </p:attrNameLst>
                                      </p:cBhvr>
                                      <p:tavLst>
                                        <p:tav tm="0">
                                          <p:val>
                                            <p:strVal val="#ppt_x"/>
                                          </p:val>
                                        </p:tav>
                                        <p:tav tm="100000">
                                          <p:val>
                                            <p:strVal val="#ppt_x"/>
                                          </p:val>
                                        </p:tav>
                                      </p:tavLst>
                                    </p:anim>
                                    <p:anim calcmode="lin" valueType="num">
                                      <p:cBhvr>
                                        <p:cTn id="31"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250"/>
                                        <p:tgtEl>
                                          <p:spTgt spid="51"/>
                                        </p:tgtEl>
                                      </p:cBhvr>
                                    </p:animEffect>
                                    <p:anim calcmode="lin" valueType="num">
                                      <p:cBhvr>
                                        <p:cTn id="51" dur="250" fill="hold"/>
                                        <p:tgtEl>
                                          <p:spTgt spid="51"/>
                                        </p:tgtEl>
                                        <p:attrNameLst>
                                          <p:attrName>ppt_x</p:attrName>
                                        </p:attrNameLst>
                                      </p:cBhvr>
                                      <p:tavLst>
                                        <p:tav tm="0">
                                          <p:val>
                                            <p:strVal val="#ppt_x"/>
                                          </p:val>
                                        </p:tav>
                                        <p:tav tm="100000">
                                          <p:val>
                                            <p:strVal val="#ppt_x"/>
                                          </p:val>
                                        </p:tav>
                                      </p:tavLst>
                                    </p:anim>
                                    <p:anim calcmode="lin" valueType="num">
                                      <p:cBhvr>
                                        <p:cTn id="52" dur="250" fill="hold"/>
                                        <p:tgtEl>
                                          <p:spTgt spid="5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anim calcmode="lin" valueType="num">
                                      <p:cBhvr>
                                        <p:cTn id="56" dur="250" fill="hold"/>
                                        <p:tgtEl>
                                          <p:spTgt spid="38"/>
                                        </p:tgtEl>
                                        <p:attrNameLst>
                                          <p:attrName>ppt_x</p:attrName>
                                        </p:attrNameLst>
                                      </p:cBhvr>
                                      <p:tavLst>
                                        <p:tav tm="0">
                                          <p:val>
                                            <p:strVal val="#ppt_x"/>
                                          </p:val>
                                        </p:tav>
                                        <p:tav tm="100000">
                                          <p:val>
                                            <p:strVal val="#ppt_x"/>
                                          </p:val>
                                        </p:tav>
                                      </p:tavLst>
                                    </p:anim>
                                    <p:anim calcmode="lin" valueType="num">
                                      <p:cBhvr>
                                        <p:cTn id="57"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animBg="1"/>
      <p:bldP spid="37" grpId="0" animBg="1"/>
      <p:bldP spid="3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CE8743-7F93-4E2D-986B-D6293134EB5A}"/>
              </a:ext>
            </a:extLst>
          </p:cNvPr>
          <p:cNvSpPr/>
          <p:nvPr/>
        </p:nvSpPr>
        <p:spPr bwMode="auto">
          <a:xfrm>
            <a:off x="0" y="1778322"/>
            <a:ext cx="12192001" cy="91615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C6EA00E5-6886-40FA-B3DC-DF718C004177}"/>
              </a:ext>
            </a:extLst>
          </p:cNvPr>
          <p:cNvSpPr/>
          <p:nvPr/>
        </p:nvSpPr>
        <p:spPr bwMode="auto">
          <a:xfrm>
            <a:off x="119835" y="1900927"/>
            <a:ext cx="11953490" cy="669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FBB9B83E-A2B2-49A1-BABB-9478BAF62867}"/>
              </a:ext>
            </a:extLst>
          </p:cNvPr>
          <p:cNvSpPr txBox="1"/>
          <p:nvPr/>
        </p:nvSpPr>
        <p:spPr>
          <a:xfrm>
            <a:off x="812766" y="1906345"/>
            <a:ext cx="11281171" cy="669826"/>
          </a:xfrm>
          <a:prstGeom prst="rect">
            <a:avLst/>
          </a:prstGeom>
          <a:noFill/>
        </p:spPr>
        <p:txBody>
          <a:bodyPr wrap="square" lIns="179285" tIns="143428" rIns="179285" bIns="143428" rtlCol="0">
            <a:spAutoFit/>
          </a:bodyPr>
          <a:lstStyle/>
          <a:p>
            <a:pPr>
              <a:lnSpc>
                <a:spcPct val="90000"/>
              </a:lnSpc>
              <a:spcAft>
                <a:spcPts val="588"/>
              </a:spcAft>
              <a:defRPr/>
            </a:pPr>
            <a:r>
              <a:rPr lang="en-US" sz="2745" dirty="0">
                <a:gradFill>
                  <a:gsLst>
                    <a:gs pos="2917">
                      <a:srgbClr val="353535"/>
                    </a:gs>
                    <a:gs pos="30000">
                      <a:srgbClr val="353535"/>
                    </a:gs>
                  </a:gsLst>
                  <a:lin ang="5400000" scaled="0"/>
                </a:gradFill>
                <a:latin typeface="Consolas" panose="020B0609020204030204" pitchFamily="49" charset="0"/>
              </a:rPr>
              <a:t>replace('Title: placeholder', 'placeholder', 'Flow')</a:t>
            </a:r>
          </a:p>
        </p:txBody>
      </p:sp>
      <p:sp>
        <p:nvSpPr>
          <p:cNvPr id="17" name="TextBox 16">
            <a:extLst>
              <a:ext uri="{FF2B5EF4-FFF2-40B4-BE49-F238E27FC236}">
                <a16:creationId xmlns:a16="http://schemas.microsoft.com/office/drawing/2014/main" id="{778FD364-E6DB-4C5E-B6CC-86DB41E2745F}"/>
              </a:ext>
            </a:extLst>
          </p:cNvPr>
          <p:cNvSpPr txBox="1"/>
          <p:nvPr/>
        </p:nvSpPr>
        <p:spPr>
          <a:xfrm>
            <a:off x="268080" y="3357725"/>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Tx/>
              <a:buAutoNum type="arabicPeriod"/>
              <a:defRPr/>
            </a:pPr>
            <a:r>
              <a:rPr lang="en-US" sz="2353" dirty="0">
                <a:gradFill>
                  <a:gsLst>
                    <a:gs pos="2917">
                      <a:srgbClr val="353535"/>
                    </a:gs>
                    <a:gs pos="30000">
                      <a:srgbClr val="353535"/>
                    </a:gs>
                  </a:gsLst>
                  <a:lin ang="5400000" scaled="0"/>
                </a:gradFill>
                <a:latin typeface="Segoe UI Semilight"/>
              </a:rPr>
              <a:t>Expression name: </a:t>
            </a:r>
            <a:r>
              <a:rPr lang="en-US" sz="2353" dirty="0">
                <a:gradFill>
                  <a:gsLst>
                    <a:gs pos="2917">
                      <a:srgbClr val="353535"/>
                    </a:gs>
                    <a:gs pos="30000">
                      <a:srgbClr val="353535"/>
                    </a:gs>
                  </a:gsLst>
                  <a:lin ang="5400000" scaled="0"/>
                </a:gradFill>
                <a:latin typeface="Consolas" panose="020B0609020204030204" pitchFamily="49" charset="0"/>
              </a:rPr>
              <a:t>replace</a:t>
            </a:r>
            <a:endParaRPr lang="en-US" sz="2353" dirty="0">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EDE222EE-739E-49B5-B6D8-0086D4A77121}"/>
              </a:ext>
            </a:extLst>
          </p:cNvPr>
          <p:cNvSpPr txBox="1"/>
          <p:nvPr/>
        </p:nvSpPr>
        <p:spPr>
          <a:xfrm>
            <a:off x="268080" y="3891781"/>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2"/>
              <a:defRPr/>
            </a:pPr>
            <a:r>
              <a:rPr lang="en-US" sz="2353" dirty="0">
                <a:gradFill>
                  <a:gsLst>
                    <a:gs pos="2917">
                      <a:srgbClr val="353535"/>
                    </a:gs>
                    <a:gs pos="30000">
                      <a:srgbClr val="353535"/>
                    </a:gs>
                  </a:gsLst>
                  <a:lin ang="5400000" scaled="0"/>
                </a:gradFill>
                <a:latin typeface="Segoe UI Semilight"/>
              </a:rPr>
              <a:t>One or more parameters, separated by commas</a:t>
            </a:r>
          </a:p>
        </p:txBody>
      </p:sp>
      <p:sp>
        <p:nvSpPr>
          <p:cNvPr id="27" name="TextBox 26">
            <a:extLst>
              <a:ext uri="{FF2B5EF4-FFF2-40B4-BE49-F238E27FC236}">
                <a16:creationId xmlns:a16="http://schemas.microsoft.com/office/drawing/2014/main" id="{3BD799BC-FE1D-4A80-969C-D8A90C1833A2}"/>
              </a:ext>
            </a:extLst>
          </p:cNvPr>
          <p:cNvSpPr txBox="1"/>
          <p:nvPr/>
        </p:nvSpPr>
        <p:spPr>
          <a:xfrm>
            <a:off x="268080" y="4452993"/>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3"/>
              <a:defRPr/>
            </a:pPr>
            <a:r>
              <a:rPr lang="en-US" sz="2353" dirty="0">
                <a:gradFill>
                  <a:gsLst>
                    <a:gs pos="2917">
                      <a:srgbClr val="353535"/>
                    </a:gs>
                    <a:gs pos="30000">
                      <a:srgbClr val="353535"/>
                    </a:gs>
                  </a:gsLst>
                  <a:lin ang="5400000" scaled="0"/>
                </a:gradFill>
                <a:latin typeface="Segoe UI Semilight"/>
              </a:rPr>
              <a:t>Use single quotes around static text</a:t>
            </a:r>
            <a:endParaRPr lang="en-US" sz="2353" i="1" dirty="0">
              <a:gradFill>
                <a:gsLst>
                  <a:gs pos="2917">
                    <a:srgbClr val="353535"/>
                  </a:gs>
                  <a:gs pos="30000">
                    <a:srgbClr val="353535"/>
                  </a:gs>
                </a:gsLst>
                <a:lin ang="5400000" scaled="0"/>
              </a:gradFill>
              <a:latin typeface="Segoe UI Semilight"/>
            </a:endParaRPr>
          </a:p>
        </p:txBody>
      </p:sp>
      <p:sp>
        <p:nvSpPr>
          <p:cNvPr id="30" name="TextBox 29">
            <a:extLst>
              <a:ext uri="{FF2B5EF4-FFF2-40B4-BE49-F238E27FC236}">
                <a16:creationId xmlns:a16="http://schemas.microsoft.com/office/drawing/2014/main" id="{A046F0DA-21DC-4176-A5E6-F192BC6875B0}"/>
              </a:ext>
            </a:extLst>
          </p:cNvPr>
          <p:cNvSpPr txBox="1"/>
          <p:nvPr/>
        </p:nvSpPr>
        <p:spPr>
          <a:xfrm>
            <a:off x="268080" y="5058010"/>
            <a:ext cx="11430575" cy="615522"/>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startAt="4"/>
              <a:defRPr/>
            </a:pPr>
            <a:r>
              <a:rPr lang="en-US" sz="2353" dirty="0">
                <a:gradFill>
                  <a:gsLst>
                    <a:gs pos="2917">
                      <a:srgbClr val="353535"/>
                    </a:gs>
                    <a:gs pos="30000">
                      <a:srgbClr val="353535"/>
                    </a:gs>
                  </a:gsLst>
                  <a:lin ang="5400000" scaled="0"/>
                </a:gradFill>
                <a:latin typeface="Segoe UI Semilight"/>
              </a:rPr>
              <a:t>Include expressions in other expressions</a:t>
            </a:r>
            <a:endParaRPr lang="en-US" sz="2353" i="1" dirty="0">
              <a:gradFill>
                <a:gsLst>
                  <a:gs pos="2917">
                    <a:srgbClr val="353535"/>
                  </a:gs>
                  <a:gs pos="30000">
                    <a:srgbClr val="353535"/>
                  </a:gs>
                </a:gsLst>
                <a:lin ang="5400000" scaled="0"/>
              </a:gradFill>
              <a:latin typeface="Consolas" panose="020B0609020204030204" pitchFamily="49" charset="0"/>
            </a:endParaRPr>
          </a:p>
        </p:txBody>
      </p:sp>
      <p:sp>
        <p:nvSpPr>
          <p:cNvPr id="4" name="TextBox 3">
            <a:extLst>
              <a:ext uri="{FF2B5EF4-FFF2-40B4-BE49-F238E27FC236}">
                <a16:creationId xmlns:a16="http://schemas.microsoft.com/office/drawing/2014/main" id="{295B6C9C-09EF-4AE7-B6A7-02B776015460}"/>
              </a:ext>
            </a:extLst>
          </p:cNvPr>
          <p:cNvSpPr txBox="1"/>
          <p:nvPr/>
        </p:nvSpPr>
        <p:spPr>
          <a:xfrm>
            <a:off x="194538" y="1839769"/>
            <a:ext cx="739230" cy="778454"/>
          </a:xfrm>
          <a:prstGeom prst="rect">
            <a:avLst/>
          </a:prstGeom>
          <a:noFill/>
        </p:spPr>
        <p:txBody>
          <a:bodyPr wrap="none" lIns="179285" tIns="143428" rIns="179285" bIns="143428" rtlCol="0">
            <a:spAutoFit/>
          </a:bodyPr>
          <a:lstStyle/>
          <a:p>
            <a:pPr>
              <a:lnSpc>
                <a:spcPct val="90000"/>
              </a:lnSpc>
              <a:spcAft>
                <a:spcPts val="588"/>
              </a:spcAft>
              <a:defRPr/>
            </a:pPr>
            <a:r>
              <a:rPr lang="en-US" sz="3529" b="1" i="1" dirty="0" err="1">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rPr>
              <a:t>fx</a:t>
            </a:r>
            <a:endParaRPr lang="en-US" sz="3529" b="1" i="1" dirty="0">
              <a:gradFill>
                <a:gsLst>
                  <a:gs pos="2917">
                    <a:srgbClr val="353535"/>
                  </a:gs>
                  <a:gs pos="30000">
                    <a:srgbClr val="353535"/>
                  </a:gs>
                </a:gsLst>
                <a:lin ang="5400000" scaled="0"/>
              </a:gradFill>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5C98BE7A-EB99-4D83-A137-FE92E2272DE5}"/>
              </a:ext>
            </a:extLst>
          </p:cNvPr>
          <p:cNvSpPr txBox="1">
            <a:spLocks/>
          </p:cNvSpPr>
          <p:nvPr/>
        </p:nvSpPr>
        <p:spPr>
          <a:xfrm>
            <a:off x="838200" y="365126"/>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Anatomy of an expression </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409370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342357"/>
            <a:ext cx="5413248" cy="5392739"/>
          </a:xfrm>
        </p:spPr>
        <p:txBody>
          <a:bodyPr>
            <a:noAutofit/>
          </a:bodyPr>
          <a:lstStyle/>
          <a:p>
            <a:pPr>
              <a:lnSpc>
                <a:spcPct val="100000"/>
              </a:lnSpc>
            </a:pPr>
            <a:r>
              <a:rPr lang="en-US" b="1" dirty="0"/>
              <a:t>body(</a:t>
            </a:r>
            <a:r>
              <a:rPr lang="en-US" b="1" dirty="0" err="1"/>
              <a:t>stepName</a:t>
            </a:r>
            <a:r>
              <a:rPr lang="en-US" b="1" dirty="0"/>
              <a:t>)</a:t>
            </a:r>
          </a:p>
          <a:p>
            <a:pPr lvl="1">
              <a:lnSpc>
                <a:spcPct val="100000"/>
              </a:lnSpc>
            </a:pPr>
            <a:r>
              <a:rPr lang="en-US" dirty="0"/>
              <a:t>Returns an object with all properties of a different action</a:t>
            </a:r>
          </a:p>
          <a:p>
            <a:pPr>
              <a:lnSpc>
                <a:spcPct val="100000"/>
              </a:lnSpc>
            </a:pPr>
            <a:r>
              <a:rPr lang="en-US" b="1" dirty="0" err="1"/>
              <a:t>triggerBody</a:t>
            </a:r>
            <a:r>
              <a:rPr lang="en-US" b="1" dirty="0"/>
              <a:t>()</a:t>
            </a:r>
          </a:p>
          <a:p>
            <a:pPr lvl="1">
              <a:lnSpc>
                <a:spcPct val="100000"/>
              </a:lnSpc>
            </a:pPr>
            <a:r>
              <a:rPr lang="en-US" dirty="0"/>
              <a:t>Like body() but for trigger output.</a:t>
            </a:r>
          </a:p>
          <a:p>
            <a:pPr>
              <a:lnSpc>
                <a:spcPct val="100000"/>
              </a:lnSpc>
            </a:pPr>
            <a:r>
              <a:rPr lang="en-US" b="1" dirty="0"/>
              <a:t>item()</a:t>
            </a:r>
          </a:p>
          <a:p>
            <a:pPr lvl="1">
              <a:lnSpc>
                <a:spcPct val="100000"/>
              </a:lnSpc>
            </a:pPr>
            <a:r>
              <a:rPr lang="en-US" dirty="0"/>
              <a:t>Used to reference the current item in </a:t>
            </a:r>
            <a:r>
              <a:rPr lang="en-US" i="1" dirty="0"/>
              <a:t>Apply to each</a:t>
            </a:r>
            <a:endParaRPr lang="en-US" dirty="0"/>
          </a:p>
          <a:p>
            <a:pPr lvl="1">
              <a:lnSpc>
                <a:spcPct val="100000"/>
              </a:lnSpc>
            </a:pPr>
            <a:r>
              <a:rPr lang="en-US" dirty="0"/>
              <a:t>Also used for actions that take an array and manipulate them</a:t>
            </a:r>
          </a:p>
          <a:p>
            <a:pPr>
              <a:lnSpc>
                <a:spcPct val="100000"/>
              </a:lnSpc>
            </a:pPr>
            <a:r>
              <a:rPr lang="en-US" b="1" dirty="0"/>
              <a:t>variables(</a:t>
            </a:r>
            <a:r>
              <a:rPr lang="en-US" b="1" dirty="0" err="1"/>
              <a:t>variableName</a:t>
            </a:r>
            <a:r>
              <a:rPr lang="en-US" b="1" dirty="0"/>
              <a:t>)</a:t>
            </a:r>
          </a:p>
          <a:p>
            <a:pPr lvl="1">
              <a:lnSpc>
                <a:spcPct val="100000"/>
              </a:lnSpc>
            </a:pPr>
            <a:r>
              <a:rPr lang="en-US" dirty="0"/>
              <a:t>Reference a variable</a:t>
            </a:r>
          </a:p>
          <a:p>
            <a:pPr marL="0" indent="0">
              <a:lnSpc>
                <a:spcPct val="100000"/>
              </a:lnSpc>
              <a:buNone/>
            </a:pPr>
            <a:endParaRPr lang="en-US" dirty="0">
              <a:gradFill>
                <a:gsLst>
                  <a:gs pos="2917">
                    <a:srgbClr val="353535"/>
                  </a:gs>
                  <a:gs pos="30000">
                    <a:srgbClr val="353535"/>
                  </a:gs>
                </a:gsLst>
                <a:lin ang="5400000" scaled="0"/>
              </a:gradFill>
            </a:endParaRPr>
          </a:p>
        </p:txBody>
      </p:sp>
      <p:sp>
        <p:nvSpPr>
          <p:cNvPr id="4" name="Title 3">
            <a:extLst>
              <a:ext uri="{FF2B5EF4-FFF2-40B4-BE49-F238E27FC236}">
                <a16:creationId xmlns:a16="http://schemas.microsoft.com/office/drawing/2014/main" id="{606ABE92-D211-4281-8319-46C345B811C2}"/>
              </a:ext>
            </a:extLst>
          </p:cNvPr>
          <p:cNvSpPr txBox="1">
            <a:spLocks/>
          </p:cNvSpPr>
          <p:nvPr/>
        </p:nvSpPr>
        <p:spPr>
          <a:xfrm>
            <a:off x="612649" y="457622"/>
            <a:ext cx="10515600" cy="884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rgbClr val="025498"/>
                </a:solidFill>
                <a:latin typeface="+mn-lt"/>
                <a:ea typeface="+mj-ea"/>
                <a:cs typeface="+mj-cs"/>
              </a:defRPr>
            </a:lvl1pPr>
          </a:lstStyle>
          <a:p>
            <a:r>
              <a:rPr lang="en-US" sz="5400" spc="-50" dirty="0">
                <a:ln w="3175">
                  <a:noFill/>
                </a:ln>
                <a:solidFill>
                  <a:schemeClr val="accent1"/>
                </a:solidFill>
                <a:ea typeface="+mn-ea"/>
                <a:cs typeface="Segoe UI" pitchFamily="34" charset="0"/>
              </a:rPr>
              <a:t>Other expressions</a:t>
            </a:r>
            <a:endParaRPr lang="en-GB" sz="5400" spc="-50" dirty="0">
              <a:ln w="3175">
                <a:noFill/>
              </a:ln>
              <a:solidFill>
                <a:schemeClr val="accent1"/>
              </a:solidFill>
              <a:ea typeface="+mn-ea"/>
              <a:cs typeface="Segoe UI" pitchFamily="34" charset="0"/>
            </a:endParaRPr>
          </a:p>
        </p:txBody>
      </p:sp>
    </p:spTree>
    <p:extLst>
      <p:ext uri="{BB962C8B-B14F-4D97-AF65-F5344CB8AC3E}">
        <p14:creationId xmlns:p14="http://schemas.microsoft.com/office/powerpoint/2010/main" val="29639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52616-6045-AD45-A172-3FE18756B26D}"/>
              </a:ext>
            </a:extLst>
          </p:cNvPr>
          <p:cNvSpPr>
            <a:spLocks noGrp="1"/>
          </p:cNvSpPr>
          <p:nvPr>
            <p:ph type="title"/>
          </p:nvPr>
        </p:nvSpPr>
        <p:spPr/>
        <p:txBody>
          <a:bodyPr>
            <a:normAutofit/>
          </a:bodyPr>
          <a:lstStyle/>
          <a:p>
            <a:r>
              <a:rPr lang="en-US" sz="5400" spc="-50" dirty="0">
                <a:ln w="3175">
                  <a:noFill/>
                </a:ln>
                <a:solidFill>
                  <a:schemeClr val="accent1"/>
                </a:solidFill>
                <a:latin typeface="+mn-lt"/>
                <a:ea typeface="+mn-ea"/>
                <a:cs typeface="Segoe UI" pitchFamily="34" charset="0"/>
              </a:rPr>
              <a:t>Data types and formats</a:t>
            </a:r>
          </a:p>
        </p:txBody>
      </p:sp>
      <p:sp>
        <p:nvSpPr>
          <p:cNvPr id="6" name="Text Placeholder 5">
            <a:extLst>
              <a:ext uri="{FF2B5EF4-FFF2-40B4-BE49-F238E27FC236}">
                <a16:creationId xmlns:a16="http://schemas.microsoft.com/office/drawing/2014/main" id="{7DF57CE7-A64F-4749-ABA3-331CBFFC8C9F}"/>
              </a:ext>
            </a:extLst>
          </p:cNvPr>
          <p:cNvSpPr>
            <a:spLocks noGrp="1"/>
          </p:cNvSpPr>
          <p:nvPr>
            <p:ph sz="half" idx="1"/>
          </p:nvPr>
        </p:nvSpPr>
        <p:spPr>
          <a:xfrm>
            <a:off x="457201" y="1836436"/>
            <a:ext cx="5413248" cy="4563942"/>
          </a:xfrm>
        </p:spPr>
        <p:txBody>
          <a:bodyPr>
            <a:noAutofit/>
          </a:bodyPr>
          <a:lstStyle/>
          <a:p>
            <a:pPr marL="0" indent="0">
              <a:buNone/>
            </a:pPr>
            <a:r>
              <a:rPr lang="en-US" b="1" dirty="0"/>
              <a:t>Strings – aka text</a:t>
            </a:r>
          </a:p>
          <a:p>
            <a:r>
              <a:rPr lang="en-US" dirty="0"/>
              <a:t>Normal – 'Example string'</a:t>
            </a:r>
          </a:p>
          <a:p>
            <a:r>
              <a:rPr lang="en-US" dirty="0"/>
              <a:t>Email, URL, phone number, </a:t>
            </a:r>
            <a:r>
              <a:rPr lang="en-US" dirty="0" err="1"/>
              <a:t>etc</a:t>
            </a:r>
            <a:r>
              <a:rPr lang="en-US" dirty="0"/>
              <a:t>…</a:t>
            </a:r>
          </a:p>
          <a:p>
            <a:r>
              <a:rPr lang="en-US" dirty="0"/>
              <a:t>Base64</a:t>
            </a:r>
          </a:p>
          <a:p>
            <a:r>
              <a:rPr lang="en-US" dirty="0"/>
              <a:t>Binary content</a:t>
            </a:r>
          </a:p>
          <a:p>
            <a:r>
              <a:rPr lang="en-US" dirty="0"/>
              <a:t>Data URI</a:t>
            </a:r>
          </a:p>
          <a:p>
            <a:r>
              <a:rPr lang="en-US" dirty="0"/>
              <a:t>URI component</a:t>
            </a:r>
          </a:p>
          <a:p>
            <a:endParaRPr lang="en-US" dirty="0"/>
          </a:p>
          <a:p>
            <a:pPr marL="0" indent="0">
              <a:buNone/>
            </a:pPr>
            <a:r>
              <a:rPr lang="en-US" dirty="0">
                <a:gradFill>
                  <a:gsLst>
                    <a:gs pos="2917">
                      <a:srgbClr val="353535"/>
                    </a:gs>
                    <a:gs pos="30000">
                      <a:srgbClr val="353535"/>
                    </a:gs>
                  </a:gsLst>
                  <a:lin ang="5400000" scaled="0"/>
                </a:gradFill>
              </a:rPr>
              <a:t>For strings use single quotes</a:t>
            </a:r>
          </a:p>
        </p:txBody>
      </p:sp>
      <p:sp>
        <p:nvSpPr>
          <p:cNvPr id="21" name="Content Placeholder 20">
            <a:extLst>
              <a:ext uri="{FF2B5EF4-FFF2-40B4-BE49-F238E27FC236}">
                <a16:creationId xmlns:a16="http://schemas.microsoft.com/office/drawing/2014/main" id="{1315106A-BEC2-4EC7-84BF-E33C8AE8F38A}"/>
              </a:ext>
            </a:extLst>
          </p:cNvPr>
          <p:cNvSpPr>
            <a:spLocks noGrp="1"/>
          </p:cNvSpPr>
          <p:nvPr>
            <p:ph sz="half" idx="2"/>
          </p:nvPr>
        </p:nvSpPr>
        <p:spPr>
          <a:xfrm>
            <a:off x="6172200" y="1825625"/>
            <a:ext cx="5181600" cy="4667250"/>
          </a:xfrm>
        </p:spPr>
        <p:txBody>
          <a:bodyPr>
            <a:noAutofit/>
          </a:bodyPr>
          <a:lstStyle/>
          <a:p>
            <a:pPr marL="0" indent="0">
              <a:buNone/>
            </a:pPr>
            <a:r>
              <a:rPr lang="en-US" b="1" dirty="0"/>
              <a:t>Non-text</a:t>
            </a:r>
            <a:endParaRPr lang="en-US" dirty="0"/>
          </a:p>
          <a:p>
            <a:r>
              <a:rPr lang="en-US" dirty="0"/>
              <a:t>Floating-point number – 9.0</a:t>
            </a:r>
          </a:p>
          <a:p>
            <a:r>
              <a:rPr lang="en-US" dirty="0"/>
              <a:t>Integer number – 137</a:t>
            </a:r>
          </a:p>
          <a:p>
            <a:r>
              <a:rPr lang="en-US" dirty="0"/>
              <a:t>Boolean – true or false</a:t>
            </a:r>
          </a:p>
          <a:p>
            <a:r>
              <a:rPr lang="en-US" dirty="0"/>
              <a:t>Array – a list of items</a:t>
            </a:r>
          </a:p>
          <a:p>
            <a:r>
              <a:rPr lang="en-US" dirty="0"/>
              <a:t>Object – a record with key-value pairs</a:t>
            </a:r>
          </a:p>
          <a:p>
            <a:endParaRPr lang="en-US" dirty="0"/>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rPr>
              <a:t>Do </a:t>
            </a:r>
            <a:r>
              <a:rPr lang="en-US" sz="2000" i="1" dirty="0">
                <a:gradFill>
                  <a:gsLst>
                    <a:gs pos="2917">
                      <a:srgbClr val="353535"/>
                    </a:gs>
                    <a:gs pos="30000">
                      <a:srgbClr val="353535"/>
                    </a:gs>
                  </a:gsLst>
                  <a:lin ang="5400000" scaled="0"/>
                </a:gradFill>
              </a:rPr>
              <a:t>not</a:t>
            </a:r>
            <a:r>
              <a:rPr lang="en-US" sz="2000" dirty="0">
                <a:gradFill>
                  <a:gsLst>
                    <a:gs pos="2917">
                      <a:srgbClr val="353535"/>
                    </a:gs>
                    <a:gs pos="30000">
                      <a:srgbClr val="353535"/>
                    </a:gs>
                  </a:gsLst>
                  <a:lin ang="5400000" scaled="0"/>
                </a:gradFill>
              </a:rPr>
              <a:t> use single quotes for numbers, integers or Booleans:</a:t>
            </a:r>
          </a:p>
          <a:p>
            <a:pPr marL="0" indent="0" defTabSz="914367">
              <a:lnSpc>
                <a:spcPct val="90000"/>
              </a:lnSpc>
              <a:spcBef>
                <a:spcPts val="0"/>
              </a:spcBef>
              <a:spcAft>
                <a:spcPts val="588"/>
              </a:spcAft>
              <a:buNone/>
              <a:defRPr/>
            </a:pPr>
            <a:r>
              <a:rPr lang="en-US" sz="2000" dirty="0">
                <a:gradFill>
                  <a:gsLst>
                    <a:gs pos="2917">
                      <a:srgbClr val="353535"/>
                    </a:gs>
                    <a:gs pos="30000">
                      <a:srgbClr val="353535"/>
                    </a:gs>
                  </a:gsLst>
                  <a:lin ang="5400000" scaled="0"/>
                </a:gradFill>
                <a:latin typeface="Consolas" panose="020B0609020204030204" pitchFamily="49" charset="0"/>
              </a:rPr>
              <a:t>'true'</a:t>
            </a:r>
            <a:r>
              <a:rPr lang="en-US" sz="2000" dirty="0">
                <a:gradFill>
                  <a:gsLst>
                    <a:gs pos="2917">
                      <a:srgbClr val="353535"/>
                    </a:gs>
                    <a:gs pos="30000">
                      <a:srgbClr val="353535"/>
                    </a:gs>
                  </a:gsLst>
                  <a:lin ang="5400000" scaled="0"/>
                </a:gradFill>
              </a:rPr>
              <a:t> </a:t>
            </a:r>
            <a:r>
              <a:rPr lang="en-US" sz="2000" i="1" dirty="0">
                <a:gradFill>
                  <a:gsLst>
                    <a:gs pos="2917">
                      <a:srgbClr val="353535"/>
                    </a:gs>
                    <a:gs pos="30000">
                      <a:srgbClr val="353535"/>
                    </a:gs>
                  </a:gsLst>
                  <a:lin ang="5400000" scaled="0"/>
                </a:gradFill>
              </a:rPr>
              <a:t>does not equal </a:t>
            </a:r>
            <a:r>
              <a:rPr lang="en-US" sz="2000" dirty="0">
                <a:gradFill>
                  <a:gsLst>
                    <a:gs pos="2917">
                      <a:srgbClr val="353535"/>
                    </a:gs>
                    <a:gs pos="30000">
                      <a:srgbClr val="353535"/>
                    </a:gs>
                  </a:gsLst>
                  <a:lin ang="5400000" scaled="0"/>
                </a:gradFill>
                <a:latin typeface="Consolas" panose="020B0609020204030204" pitchFamily="49" charset="0"/>
              </a:rPr>
              <a:t>true</a:t>
            </a:r>
          </a:p>
        </p:txBody>
      </p:sp>
      <p:sp>
        <p:nvSpPr>
          <p:cNvPr id="4" name="calculator">
            <a:extLst>
              <a:ext uri="{FF2B5EF4-FFF2-40B4-BE49-F238E27FC236}">
                <a16:creationId xmlns:a16="http://schemas.microsoft.com/office/drawing/2014/main" id="{8A9914B4-2595-4973-9554-C6BE1714BBC8}"/>
              </a:ext>
            </a:extLst>
          </p:cNvPr>
          <p:cNvSpPr>
            <a:spLocks noChangeAspect="1" noEditPoints="1"/>
          </p:cNvSpPr>
          <p:nvPr/>
        </p:nvSpPr>
        <p:spPr bwMode="auto">
          <a:xfrm>
            <a:off x="6010994" y="2823370"/>
            <a:ext cx="198018" cy="291064"/>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5" name="binary">
            <a:extLst>
              <a:ext uri="{FF2B5EF4-FFF2-40B4-BE49-F238E27FC236}">
                <a16:creationId xmlns:a16="http://schemas.microsoft.com/office/drawing/2014/main" id="{4F845EA9-C235-41A2-BD38-4C6174458A9E}"/>
              </a:ext>
            </a:extLst>
          </p:cNvPr>
          <p:cNvSpPr>
            <a:spLocks noChangeAspect="1" noEditPoints="1"/>
          </p:cNvSpPr>
          <p:nvPr/>
        </p:nvSpPr>
        <p:spPr bwMode="auto">
          <a:xfrm>
            <a:off x="144822" y="3691605"/>
            <a:ext cx="268125" cy="23152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7" name="Devices3_EA6C">
            <a:extLst>
              <a:ext uri="{FF2B5EF4-FFF2-40B4-BE49-F238E27FC236}">
                <a16:creationId xmlns:a16="http://schemas.microsoft.com/office/drawing/2014/main" id="{B0575CB1-DCF4-437D-9567-8979673C5A16}"/>
              </a:ext>
            </a:extLst>
          </p:cNvPr>
          <p:cNvSpPr>
            <a:spLocks noChangeAspect="1" noEditPoints="1"/>
          </p:cNvSpPr>
          <p:nvPr/>
        </p:nvSpPr>
        <p:spPr bwMode="auto">
          <a:xfrm>
            <a:off x="131235" y="2830487"/>
            <a:ext cx="283757" cy="1965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8" name="server">
            <a:extLst>
              <a:ext uri="{FF2B5EF4-FFF2-40B4-BE49-F238E27FC236}">
                <a16:creationId xmlns:a16="http://schemas.microsoft.com/office/drawing/2014/main" id="{CD755654-7AAE-43C4-9488-1413F4FD3569}"/>
              </a:ext>
            </a:extLst>
          </p:cNvPr>
          <p:cNvSpPr>
            <a:spLocks noChangeAspect="1" noEditPoints="1"/>
          </p:cNvSpPr>
          <p:nvPr/>
        </p:nvSpPr>
        <p:spPr bwMode="auto">
          <a:xfrm>
            <a:off x="146311" y="2361823"/>
            <a:ext cx="253606" cy="2705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9" name="Browser">
            <a:extLst>
              <a:ext uri="{FF2B5EF4-FFF2-40B4-BE49-F238E27FC236}">
                <a16:creationId xmlns:a16="http://schemas.microsoft.com/office/drawing/2014/main" id="{723C92F0-2345-4B7B-8FA8-3A231AF11437}"/>
              </a:ext>
            </a:extLst>
          </p:cNvPr>
          <p:cNvSpPr>
            <a:spLocks noChangeAspect="1" noEditPoints="1"/>
          </p:cNvSpPr>
          <p:nvPr/>
        </p:nvSpPr>
        <p:spPr bwMode="auto">
          <a:xfrm>
            <a:off x="121794" y="4097509"/>
            <a:ext cx="289914" cy="23202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IoT">
            <a:extLst>
              <a:ext uri="{FF2B5EF4-FFF2-40B4-BE49-F238E27FC236}">
                <a16:creationId xmlns:a16="http://schemas.microsoft.com/office/drawing/2014/main" id="{8A26054F-5C76-4996-80A5-F961765A7F53}"/>
              </a:ext>
            </a:extLst>
          </p:cNvPr>
          <p:cNvSpPr>
            <a:spLocks noChangeAspect="1" noEditPoints="1"/>
          </p:cNvSpPr>
          <p:nvPr/>
        </p:nvSpPr>
        <p:spPr bwMode="auto">
          <a:xfrm>
            <a:off x="142013" y="3208814"/>
            <a:ext cx="281890" cy="2823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gradFill>
                <a:gsLst>
                  <a:gs pos="0">
                    <a:srgbClr val="505050"/>
                  </a:gs>
                  <a:gs pos="100000">
                    <a:srgbClr val="505050"/>
                  </a:gs>
                </a:gsLst>
              </a:gradFill>
              <a:latin typeface="Segoe UI Semilight"/>
            </a:endParaRPr>
          </a:p>
        </p:txBody>
      </p:sp>
      <p:sp>
        <p:nvSpPr>
          <p:cNvPr id="11" name="gear">
            <a:extLst>
              <a:ext uri="{FF2B5EF4-FFF2-40B4-BE49-F238E27FC236}">
                <a16:creationId xmlns:a16="http://schemas.microsoft.com/office/drawing/2014/main" id="{1A8D5285-EA0F-49E3-8B86-866E4A4A97D0}"/>
              </a:ext>
            </a:extLst>
          </p:cNvPr>
          <p:cNvSpPr>
            <a:spLocks noChangeAspect="1" noEditPoints="1"/>
          </p:cNvSpPr>
          <p:nvPr/>
        </p:nvSpPr>
        <p:spPr bwMode="auto">
          <a:xfrm>
            <a:off x="104724" y="4503910"/>
            <a:ext cx="306984" cy="30565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gradFill>
              <a:latin typeface="Segoe UI Semilight"/>
            </a:endParaRPr>
          </a:p>
        </p:txBody>
      </p:sp>
      <p:sp>
        <p:nvSpPr>
          <p:cNvPr id="12" name="math">
            <a:extLst>
              <a:ext uri="{FF2B5EF4-FFF2-40B4-BE49-F238E27FC236}">
                <a16:creationId xmlns:a16="http://schemas.microsoft.com/office/drawing/2014/main" id="{FE7BF595-00FB-464A-AD03-9FA5F4E3A842}"/>
              </a:ext>
            </a:extLst>
          </p:cNvPr>
          <p:cNvSpPr>
            <a:spLocks noChangeAspect="1" noEditPoints="1"/>
          </p:cNvSpPr>
          <p:nvPr/>
        </p:nvSpPr>
        <p:spPr bwMode="auto">
          <a:xfrm>
            <a:off x="5981387" y="2397509"/>
            <a:ext cx="257233" cy="242393"/>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F9CBF43C-6761-4375-87E2-D2EC3FDCDA88}"/>
              </a:ext>
            </a:extLst>
          </p:cNvPr>
          <p:cNvSpPr txBox="1"/>
          <p:nvPr/>
        </p:nvSpPr>
        <p:spPr>
          <a:xfrm>
            <a:off x="5840325" y="3976779"/>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
        <p:nvSpPr>
          <p:cNvPr id="16" name="Relationship_F003">
            <a:extLst>
              <a:ext uri="{FF2B5EF4-FFF2-40B4-BE49-F238E27FC236}">
                <a16:creationId xmlns:a16="http://schemas.microsoft.com/office/drawing/2014/main" id="{AC711A54-F9BA-43D8-8475-984183F490E5}"/>
              </a:ext>
            </a:extLst>
          </p:cNvPr>
          <p:cNvSpPr>
            <a:spLocks noChangeAspect="1" noEditPoints="1"/>
          </p:cNvSpPr>
          <p:nvPr/>
        </p:nvSpPr>
        <p:spPr bwMode="auto">
          <a:xfrm>
            <a:off x="5945975" y="3243040"/>
            <a:ext cx="292645" cy="27371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582020FE-C0B0-4784-94AA-D46F402C5E1B}"/>
              </a:ext>
            </a:extLst>
          </p:cNvPr>
          <p:cNvSpPr txBox="1"/>
          <p:nvPr/>
        </p:nvSpPr>
        <p:spPr>
          <a:xfrm>
            <a:off x="5839429" y="3519350"/>
            <a:ext cx="692158" cy="561211"/>
          </a:xfrm>
          <a:prstGeom prst="rect">
            <a:avLst/>
          </a:prstGeom>
          <a:noFill/>
        </p:spPr>
        <p:txBody>
          <a:bodyPr wrap="square" lIns="179285" tIns="143428" rIns="179285" bIns="143428" rtlCol="0">
            <a:spAutoFit/>
          </a:bodyPr>
          <a:lstStyle/>
          <a:p>
            <a:pPr>
              <a:lnSpc>
                <a:spcPct val="90000"/>
              </a:lnSpc>
              <a:spcAft>
                <a:spcPts val="588"/>
              </a:spcAft>
              <a:defRPr/>
            </a:pPr>
            <a:r>
              <a:rPr lang="en-US" sz="1961" b="1" dirty="0">
                <a:solidFill>
                  <a:schemeClr val="tx2"/>
                </a:solidFill>
                <a:latin typeface="Segoe UI Light"/>
              </a:rPr>
              <a:t>[ ]</a:t>
            </a:r>
          </a:p>
        </p:txBody>
      </p:sp>
    </p:spTree>
    <p:extLst>
      <p:ext uri="{BB962C8B-B14F-4D97-AF65-F5344CB8AC3E}">
        <p14:creationId xmlns:p14="http://schemas.microsoft.com/office/powerpoint/2010/main" val="283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F8199C0-642C-3E4B-8523-5B18A2D61BDE}"/>
              </a:ext>
            </a:extLst>
          </p:cNvPr>
          <p:cNvSpPr>
            <a:spLocks noGrp="1"/>
          </p:cNvSpPr>
          <p:nvPr>
            <p:ph idx="1"/>
          </p:nvPr>
        </p:nvSpPr>
        <p:spPr>
          <a:xfrm>
            <a:off x="457201" y="1855894"/>
            <a:ext cx="6705600" cy="3804118"/>
          </a:xfrm>
        </p:spPr>
        <p:txBody>
          <a:bodyPr>
            <a:normAutofit fontScale="85000" lnSpcReduction="20000"/>
          </a:bodyPr>
          <a:lstStyle/>
          <a:p>
            <a:pPr>
              <a:lnSpc>
                <a:spcPct val="120000"/>
              </a:lnSpc>
            </a:pPr>
            <a:r>
              <a:rPr lang="en-US" dirty="0"/>
              <a:t>Some conversion is automatic (i.e. integer input into string field)</a:t>
            </a:r>
          </a:p>
          <a:p>
            <a:pPr>
              <a:lnSpc>
                <a:spcPct val="120000"/>
              </a:lnSpc>
            </a:pPr>
            <a:r>
              <a:rPr lang="en-US" dirty="0"/>
              <a:t>In some cases, a conversion expression is automatically added by the UI</a:t>
            </a:r>
          </a:p>
          <a:p>
            <a:pPr>
              <a:lnSpc>
                <a:spcPct val="120000"/>
              </a:lnSpc>
            </a:pPr>
            <a:r>
              <a:rPr lang="en-US" dirty="0"/>
              <a:t>Other conversions you’ll need to author an expression for directly</a:t>
            </a:r>
          </a:p>
          <a:p>
            <a:pPr lvl="1">
              <a:lnSpc>
                <a:spcPct val="120000"/>
              </a:lnSpc>
            </a:pPr>
            <a:r>
              <a:rPr lang="en-US" dirty="0"/>
              <a:t>The expression is named for the destination type</a:t>
            </a:r>
          </a:p>
          <a:p>
            <a:pPr lvl="1">
              <a:lnSpc>
                <a:spcPct val="120000"/>
              </a:lnSpc>
            </a:pPr>
            <a:r>
              <a:rPr lang="en-US" dirty="0"/>
              <a:t>For example to convert to base 64, use the base64() expression</a:t>
            </a:r>
          </a:p>
        </p:txBody>
      </p:sp>
      <p:grpSp>
        <p:nvGrpSpPr>
          <p:cNvPr id="8" name="Group 7">
            <a:extLst>
              <a:ext uri="{FF2B5EF4-FFF2-40B4-BE49-F238E27FC236}">
                <a16:creationId xmlns:a16="http://schemas.microsoft.com/office/drawing/2014/main" id="{9FF0787B-9CF2-43AA-9771-9FA3EF151F20}"/>
              </a:ext>
            </a:extLst>
          </p:cNvPr>
          <p:cNvGrpSpPr/>
          <p:nvPr/>
        </p:nvGrpSpPr>
        <p:grpSpPr>
          <a:xfrm>
            <a:off x="7590041" y="-250526"/>
            <a:ext cx="4601959" cy="9498506"/>
            <a:chOff x="8047036" y="0"/>
            <a:chExt cx="4389439" cy="9059862"/>
          </a:xfrm>
        </p:grpSpPr>
        <p:grpSp>
          <p:nvGrpSpPr>
            <p:cNvPr id="6" name="Group 5">
              <a:extLst>
                <a:ext uri="{FF2B5EF4-FFF2-40B4-BE49-F238E27FC236}">
                  <a16:creationId xmlns:a16="http://schemas.microsoft.com/office/drawing/2014/main" id="{33FE7247-5539-4887-9DB9-BEF205985025}"/>
                </a:ext>
              </a:extLst>
            </p:cNvPr>
            <p:cNvGrpSpPr/>
            <p:nvPr/>
          </p:nvGrpSpPr>
          <p:grpSpPr>
            <a:xfrm>
              <a:off x="8047036" y="0"/>
              <a:ext cx="4389439" cy="9059861"/>
              <a:chOff x="8047036" y="0"/>
              <a:chExt cx="4389439" cy="4866238"/>
            </a:xfrm>
          </p:grpSpPr>
          <p:sp>
            <p:nvSpPr>
              <p:cNvPr id="4" name="Rectangle 3">
                <a:extLst>
                  <a:ext uri="{FF2B5EF4-FFF2-40B4-BE49-F238E27FC236}">
                    <a16:creationId xmlns:a16="http://schemas.microsoft.com/office/drawing/2014/main" id="{C0FFFBA3-FA65-4220-9B55-E72DDD9710B2}"/>
                  </a:ext>
                </a:extLst>
              </p:cNvPr>
              <p:cNvSpPr/>
              <p:nvPr/>
            </p:nvSpPr>
            <p:spPr bwMode="auto">
              <a:xfrm>
                <a:off x="8047036" y="0"/>
                <a:ext cx="4389439" cy="48662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4DDD3A18-7A83-49E7-81EF-2A04132EDE3A}"/>
                  </a:ext>
                </a:extLst>
              </p:cNvPr>
              <p:cNvCxnSpPr>
                <a:cxnSpLocks/>
              </p:cNvCxnSpPr>
              <p:nvPr/>
            </p:nvCxnSpPr>
            <p:spPr>
              <a:xfrm>
                <a:off x="8047036" y="0"/>
                <a:ext cx="0" cy="486623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A73F7E-72E1-4C99-A4C6-48A3CB49A3E7}"/>
                </a:ext>
              </a:extLst>
            </p:cNvPr>
            <p:cNvGrpSpPr/>
            <p:nvPr/>
          </p:nvGrpSpPr>
          <p:grpSpPr>
            <a:xfrm>
              <a:off x="8140268" y="295274"/>
              <a:ext cx="4023935" cy="8764588"/>
              <a:chOff x="8019786" y="-1678284"/>
              <a:chExt cx="4023935" cy="8764588"/>
            </a:xfrm>
          </p:grpSpPr>
          <p:pic>
            <p:nvPicPr>
              <p:cNvPr id="12" name="Picture 3">
                <a:extLst>
                  <a:ext uri="{FF2B5EF4-FFF2-40B4-BE49-F238E27FC236}">
                    <a16:creationId xmlns:a16="http://schemas.microsoft.com/office/drawing/2014/main" id="{4B254121-1BBA-4AB8-86A5-FBAEA00EFC14}"/>
                  </a:ext>
                </a:extLst>
              </p:cNvPr>
              <p:cNvPicPr>
                <a:picLocks noChangeAspect="1"/>
              </p:cNvPicPr>
              <p:nvPr/>
            </p:nvPicPr>
            <p:blipFill rotWithShape="1">
              <a:blip r:embed="rId3"/>
              <a:srcRect l="65661" t="55353" r="7064" b="14165"/>
              <a:stretch/>
            </p:blipFill>
            <p:spPr>
              <a:xfrm>
                <a:off x="8039993" y="-1678284"/>
                <a:ext cx="4003728" cy="3356568"/>
              </a:xfrm>
              <a:prstGeom prst="rect">
                <a:avLst/>
              </a:prstGeom>
            </p:spPr>
          </p:pic>
          <p:pic>
            <p:nvPicPr>
              <p:cNvPr id="13" name="Picture 5">
                <a:extLst>
                  <a:ext uri="{FF2B5EF4-FFF2-40B4-BE49-F238E27FC236}">
                    <a16:creationId xmlns:a16="http://schemas.microsoft.com/office/drawing/2014/main" id="{68725584-BBAF-40CD-A86A-0597DFBBEBBF}"/>
                  </a:ext>
                </a:extLst>
              </p:cNvPr>
              <p:cNvPicPr>
                <a:picLocks noChangeAspect="1"/>
              </p:cNvPicPr>
              <p:nvPr/>
            </p:nvPicPr>
            <p:blipFill rotWithShape="1">
              <a:blip r:embed="rId4"/>
              <a:srcRect l="66439" t="57445" r="7019" b="11077"/>
              <a:stretch/>
            </p:blipFill>
            <p:spPr>
              <a:xfrm>
                <a:off x="8039993" y="1678284"/>
                <a:ext cx="4003728" cy="3562162"/>
              </a:xfrm>
              <a:prstGeom prst="rect">
                <a:avLst/>
              </a:prstGeom>
            </p:spPr>
          </p:pic>
          <p:pic>
            <p:nvPicPr>
              <p:cNvPr id="14" name="Picture 7">
                <a:extLst>
                  <a:ext uri="{FF2B5EF4-FFF2-40B4-BE49-F238E27FC236}">
                    <a16:creationId xmlns:a16="http://schemas.microsoft.com/office/drawing/2014/main" id="{932B55CB-812A-4A18-B2AF-D4E668FF0FC2}"/>
                  </a:ext>
                </a:extLst>
              </p:cNvPr>
              <p:cNvPicPr>
                <a:picLocks noChangeAspect="1"/>
              </p:cNvPicPr>
              <p:nvPr/>
            </p:nvPicPr>
            <p:blipFill rotWithShape="1">
              <a:blip r:embed="rId5"/>
              <a:srcRect l="68953" t="71012" r="3649" b="10916"/>
              <a:stretch/>
            </p:blipFill>
            <p:spPr>
              <a:xfrm>
                <a:off x="8019786" y="5105103"/>
                <a:ext cx="4003728" cy="1981201"/>
              </a:xfrm>
              <a:prstGeom prst="rect">
                <a:avLst/>
              </a:prstGeom>
            </p:spPr>
          </p:pic>
        </p:grpSp>
      </p:grpSp>
      <p:sp>
        <p:nvSpPr>
          <p:cNvPr id="2" name="Title 1">
            <a:extLst>
              <a:ext uri="{FF2B5EF4-FFF2-40B4-BE49-F238E27FC236}">
                <a16:creationId xmlns:a16="http://schemas.microsoft.com/office/drawing/2014/main" id="{7697D1ED-50A4-B74E-8D95-D38ACC5700A7}"/>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content conversion</a:t>
            </a:r>
          </a:p>
        </p:txBody>
      </p:sp>
    </p:spTree>
    <p:extLst>
      <p:ext uri="{BB962C8B-B14F-4D97-AF65-F5344CB8AC3E}">
        <p14:creationId xmlns:p14="http://schemas.microsoft.com/office/powerpoint/2010/main" val="35286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path" presetSubtype="0" accel="38000" decel="62000" fill="hold" nodeType="afterEffect">
                                  <p:stCondLst>
                                    <p:cond delay="0"/>
                                  </p:stCondLst>
                                  <p:childTnLst>
                                    <p:animMotion origin="layout" path="M 2.4432E-6 -3.74035E-6 L 2.4432E-6 -0.28915 " pathEditMode="relative" rAng="0" ptsTypes="AA">
                                      <p:cBhvr>
                                        <p:cTn id="11" dur="4000" fill="hold"/>
                                        <p:tgtEl>
                                          <p:spTgt spid="8"/>
                                        </p:tgtEl>
                                        <p:attrNameLst>
                                          <p:attrName>ppt_x</p:attrName>
                                          <p:attrName>ppt_y</p:attrName>
                                        </p:attrNameLst>
                                      </p:cBhvr>
                                      <p:rCtr x="0" y="-14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1426-2C41-7149-ACE8-4CBE067F0FFA}"/>
              </a:ext>
            </a:extLst>
          </p:cNvPr>
          <p:cNvSpPr>
            <a:spLocks noGrp="1"/>
          </p:cNvSpPr>
          <p:nvPr>
            <p:ph type="title"/>
          </p:nvPr>
        </p:nvSpPr>
        <p:spPr>
          <a:xfrm>
            <a:off x="838200" y="0"/>
            <a:ext cx="10515600" cy="1325563"/>
          </a:xfrm>
        </p:spPr>
        <p:txBody>
          <a:bodyPr>
            <a:normAutofit/>
          </a:bodyPr>
          <a:lstStyle/>
          <a:p>
            <a:r>
              <a:rPr lang="en-US" spc="-50" dirty="0">
                <a:ln w="3175">
                  <a:noFill/>
                </a:ln>
                <a:solidFill>
                  <a:schemeClr val="accent1"/>
                </a:solidFill>
                <a:latin typeface="+mn-lt"/>
                <a:ea typeface="+mn-ea"/>
                <a:cs typeface="Segoe UI" pitchFamily="34" charset="0"/>
              </a:rPr>
              <a:t>The if() expression</a:t>
            </a:r>
          </a:p>
        </p:txBody>
      </p:sp>
      <p:sp>
        <p:nvSpPr>
          <p:cNvPr id="3" name="Text Placeholder 2">
            <a:extLst>
              <a:ext uri="{FF2B5EF4-FFF2-40B4-BE49-F238E27FC236}">
                <a16:creationId xmlns:a16="http://schemas.microsoft.com/office/drawing/2014/main" id="{9FE30301-2337-4A4A-A3D6-4F0D51E8CB06}"/>
              </a:ext>
            </a:extLst>
          </p:cNvPr>
          <p:cNvSpPr>
            <a:spLocks noGrp="1"/>
          </p:cNvSpPr>
          <p:nvPr>
            <p:ph type="body" sz="quarter" idx="4294967295"/>
          </p:nvPr>
        </p:nvSpPr>
        <p:spPr>
          <a:xfrm>
            <a:off x="838200" y="1189038"/>
            <a:ext cx="11353800" cy="1119187"/>
          </a:xfrm>
        </p:spPr>
        <p:txBody>
          <a:bodyPr/>
          <a:lstStyle/>
          <a:p>
            <a:pPr>
              <a:spcBef>
                <a:spcPts val="1176"/>
              </a:spcBef>
            </a:pPr>
            <a:r>
              <a:rPr lang="en-US" sz="3137" dirty="0">
                <a:latin typeface="+mn-lt"/>
              </a:rPr>
              <a:t>Why use the </a:t>
            </a:r>
            <a:r>
              <a:rPr lang="en-US" sz="3137" dirty="0">
                <a:latin typeface="Consolas" panose="020B0609020204030204" pitchFamily="49" charset="0"/>
              </a:rPr>
              <a:t>if()</a:t>
            </a:r>
            <a:r>
              <a:rPr lang="en-US" sz="3137" dirty="0">
                <a:latin typeface="+mn-lt"/>
              </a:rPr>
              <a:t> expression if you can use a condition?</a:t>
            </a:r>
          </a:p>
          <a:p>
            <a:pPr>
              <a:spcBef>
                <a:spcPts val="1176"/>
              </a:spcBef>
            </a:pPr>
            <a:r>
              <a:rPr lang="en-US" sz="3137" dirty="0">
                <a:latin typeface="+mn-lt"/>
              </a:rPr>
              <a:t>Avoid multiple nested conditions just to set a field</a:t>
            </a:r>
          </a:p>
        </p:txBody>
      </p:sp>
      <p:pic>
        <p:nvPicPr>
          <p:cNvPr id="4" name="Picture 3"/>
          <p:cNvPicPr>
            <a:picLocks noChangeAspect="1"/>
          </p:cNvPicPr>
          <p:nvPr/>
        </p:nvPicPr>
        <p:blipFill>
          <a:blip r:embed="rId3"/>
          <a:stretch>
            <a:fillRect/>
          </a:stretch>
        </p:blipFill>
        <p:spPr>
          <a:xfrm>
            <a:off x="1978268" y="2514601"/>
            <a:ext cx="7343369" cy="3054060"/>
          </a:xfrm>
          <a:prstGeom prst="rect">
            <a:avLst/>
          </a:prstGeom>
        </p:spPr>
      </p:pic>
      <p:sp>
        <p:nvSpPr>
          <p:cNvPr id="5" name="Rectangle 4"/>
          <p:cNvSpPr/>
          <p:nvPr/>
        </p:nvSpPr>
        <p:spPr>
          <a:xfrm>
            <a:off x="269239" y="6078744"/>
            <a:ext cx="11655079" cy="784488"/>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Caution:</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The if does not ‘short circuit’ which can result in errors if you try to reference a missing property in one branch</a:t>
            </a:r>
          </a:p>
        </p:txBody>
      </p:sp>
    </p:spTree>
    <p:extLst>
      <p:ext uri="{BB962C8B-B14F-4D97-AF65-F5344CB8AC3E}">
        <p14:creationId xmlns:p14="http://schemas.microsoft.com/office/powerpoint/2010/main" val="395206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1FAB-9A1F-1142-8EA9-6F5496A79384}"/>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Handling optional values</a:t>
            </a:r>
          </a:p>
        </p:txBody>
      </p:sp>
      <p:sp>
        <p:nvSpPr>
          <p:cNvPr id="3" name="Text Placeholder 2">
            <a:extLst>
              <a:ext uri="{FF2B5EF4-FFF2-40B4-BE49-F238E27FC236}">
                <a16:creationId xmlns:a16="http://schemas.microsoft.com/office/drawing/2014/main" id="{8AC49C29-2017-1B4D-A19E-4B235FE88E5B}"/>
              </a:ext>
            </a:extLst>
          </p:cNvPr>
          <p:cNvSpPr>
            <a:spLocks noGrp="1"/>
          </p:cNvSpPr>
          <p:nvPr>
            <p:ph idx="1"/>
          </p:nvPr>
        </p:nvSpPr>
        <p:spPr>
          <a:xfrm>
            <a:off x="970157" y="1690688"/>
            <a:ext cx="10136458" cy="3471720"/>
          </a:xfrm>
        </p:spPr>
        <p:txBody>
          <a:bodyPr/>
          <a:lstStyle/>
          <a:p>
            <a:pPr>
              <a:lnSpc>
                <a:spcPct val="100000"/>
              </a:lnSpc>
            </a:pPr>
            <a:r>
              <a:rPr lang="en-US" dirty="0"/>
              <a:t>Caution: trying to use a property that’s not set – aka “null” --  will cause the flow to fail</a:t>
            </a:r>
          </a:p>
          <a:p>
            <a:pPr>
              <a:lnSpc>
                <a:spcPct val="100000"/>
              </a:lnSpc>
            </a:pPr>
            <a:r>
              <a:rPr lang="en-US" dirty="0"/>
              <a:t>Two steps to handle:</a:t>
            </a:r>
          </a:p>
          <a:p>
            <a:pPr lvl="1">
              <a:lnSpc>
                <a:spcPct val="100000"/>
              </a:lnSpc>
            </a:pPr>
            <a:r>
              <a:rPr lang="en-US" dirty="0"/>
              <a:t>Use the “?” character after selecting the property (this happens automatically). Use when chaining access to sub properties.</a:t>
            </a:r>
          </a:p>
          <a:p>
            <a:pPr lvl="1">
              <a:lnSpc>
                <a:spcPct val="100000"/>
              </a:lnSpc>
            </a:pPr>
            <a:r>
              <a:rPr lang="en-US" dirty="0"/>
              <a:t>Then, use the coalesce() function to provide a default value</a:t>
            </a:r>
          </a:p>
        </p:txBody>
      </p:sp>
      <p:sp>
        <p:nvSpPr>
          <p:cNvPr id="10" name="TextBox 9">
            <a:extLst>
              <a:ext uri="{FF2B5EF4-FFF2-40B4-BE49-F238E27FC236}">
                <a16:creationId xmlns:a16="http://schemas.microsoft.com/office/drawing/2014/main" id="{BC80B832-C6AF-461B-B824-2EFC60615DED}"/>
              </a:ext>
            </a:extLst>
          </p:cNvPr>
          <p:cNvSpPr txBox="1"/>
          <p:nvPr/>
        </p:nvSpPr>
        <p:spPr>
          <a:xfrm>
            <a:off x="453628" y="5717516"/>
            <a:ext cx="11281171" cy="566656"/>
          </a:xfrm>
          <a:prstGeom prst="rect">
            <a:avLst/>
          </a:prstGeom>
          <a:noFill/>
        </p:spPr>
        <p:txBody>
          <a:bodyPr wrap="square" lIns="179285" tIns="143428" rIns="179285" bIns="143428" rtlCol="0">
            <a:spAutoFit/>
          </a:bodyPr>
          <a:lstStyle/>
          <a:p>
            <a:pPr>
              <a:lnSpc>
                <a:spcPct val="90000"/>
              </a:lnSpc>
              <a:spcAft>
                <a:spcPts val="588"/>
              </a:spcAft>
              <a:defRPr/>
            </a:pPr>
            <a:r>
              <a:rPr lang="en-US" sz="2000" i="1" dirty="0">
                <a:gradFill>
                  <a:gsLst>
                    <a:gs pos="2917">
                      <a:srgbClr val="353535"/>
                    </a:gs>
                    <a:gs pos="30000">
                      <a:srgbClr val="353535"/>
                    </a:gs>
                  </a:gsLst>
                  <a:lin ang="5400000" scaled="0"/>
                </a:gradFill>
                <a:latin typeface="Consolas" panose="020B0609020204030204" pitchFamily="49" charset="0"/>
              </a:rPr>
              <a:t>coalesce(body('</a:t>
            </a:r>
            <a:r>
              <a:rPr lang="en-US" sz="2000" i="1" dirty="0" err="1">
                <a:gradFill>
                  <a:gsLst>
                    <a:gs pos="2917">
                      <a:srgbClr val="353535"/>
                    </a:gs>
                    <a:gs pos="30000">
                      <a:srgbClr val="353535"/>
                    </a:gs>
                  </a:gsLst>
                  <a:lin ang="5400000" scaled="0"/>
                </a:gradFill>
                <a:latin typeface="Consolas" panose="020B0609020204030204" pitchFamily="49" charset="0"/>
              </a:rPr>
              <a:t>Get_record</a:t>
            </a:r>
            <a:r>
              <a:rPr lang="en-US" sz="2000" i="1" dirty="0">
                <a:gradFill>
                  <a:gsLst>
                    <a:gs pos="2917">
                      <a:srgbClr val="353535"/>
                    </a:gs>
                    <a:gs pos="30000">
                      <a:srgbClr val="353535"/>
                    </a:gs>
                  </a:gsLst>
                  <a:lin ang="5400000" scaled="0"/>
                </a:gradFill>
                <a:latin typeface="Consolas" panose="020B0609020204030204" pitchFamily="49" charset="0"/>
              </a:rPr>
              <a:t>')?['parent']?['child'],'Default Value')</a:t>
            </a:r>
          </a:p>
        </p:txBody>
      </p:sp>
    </p:spTree>
    <p:extLst>
      <p:ext uri="{BB962C8B-B14F-4D97-AF65-F5344CB8AC3E}">
        <p14:creationId xmlns:p14="http://schemas.microsoft.com/office/powerpoint/2010/main" val="151281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Working with Arrays</a:t>
            </a:r>
          </a:p>
        </p:txBody>
      </p:sp>
    </p:spTree>
    <p:extLst>
      <p:ext uri="{BB962C8B-B14F-4D97-AF65-F5344CB8AC3E}">
        <p14:creationId xmlns:p14="http://schemas.microsoft.com/office/powerpoint/2010/main" val="19894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1408EA-A745-49EA-86FD-DD37C0E288C7}"/>
              </a:ext>
            </a:extLst>
          </p:cNvPr>
          <p:cNvSpPr/>
          <p:nvPr/>
        </p:nvSpPr>
        <p:spPr bwMode="auto">
          <a:xfrm>
            <a:off x="7058722" y="487"/>
            <a:ext cx="5133279"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a:extLst>
              <a:ext uri="{FF2B5EF4-FFF2-40B4-BE49-F238E27FC236}">
                <a16:creationId xmlns:a16="http://schemas.microsoft.com/office/drawing/2014/main" id="{7B5B16FA-15E9-4D25-8EBE-2135A8CA8EA3}"/>
              </a:ext>
            </a:extLst>
          </p:cNvPr>
          <p:cNvSpPr>
            <a:spLocks noGrp="1"/>
          </p:cNvSpPr>
          <p:nvPr>
            <p:ph type="title"/>
          </p:nvPr>
        </p:nvSpPr>
        <p:spPr>
          <a:xfrm>
            <a:off x="457201" y="534502"/>
            <a:ext cx="6705600" cy="553998"/>
          </a:xfrm>
        </p:spPr>
        <p:txBody>
          <a:bodyPr>
            <a:noAutofit/>
          </a:bodyPr>
          <a:lstStyle/>
          <a:p>
            <a:r>
              <a:rPr lang="en-US" spc="-50" dirty="0">
                <a:ln w="3175">
                  <a:noFill/>
                </a:ln>
                <a:solidFill>
                  <a:schemeClr val="accent1"/>
                </a:solidFill>
                <a:latin typeface="+mn-lt"/>
                <a:ea typeface="+mn-ea"/>
                <a:cs typeface="Segoe UI" pitchFamily="34" charset="0"/>
              </a:rPr>
              <a:t>What are Arrays?</a:t>
            </a:r>
          </a:p>
        </p:txBody>
      </p:sp>
      <p:sp>
        <p:nvSpPr>
          <p:cNvPr id="8" name="Text Placeholder 3">
            <a:extLst>
              <a:ext uri="{FF2B5EF4-FFF2-40B4-BE49-F238E27FC236}">
                <a16:creationId xmlns:a16="http://schemas.microsoft.com/office/drawing/2014/main" id="{A1AADE63-B9D6-45B7-B4F9-78B163DB4565}"/>
              </a:ext>
            </a:extLst>
          </p:cNvPr>
          <p:cNvSpPr>
            <a:spLocks noGrp="1"/>
          </p:cNvSpPr>
          <p:nvPr>
            <p:ph idx="1"/>
          </p:nvPr>
        </p:nvSpPr>
        <p:spPr>
          <a:xfrm>
            <a:off x="457201" y="1855894"/>
            <a:ext cx="6705600" cy="3447098"/>
          </a:xfrm>
        </p:spPr>
        <p:txBody>
          <a:bodyPr/>
          <a:lstStyle/>
          <a:p>
            <a:r>
              <a:rPr lang="en-US" dirty="0"/>
              <a:t>A few different classes </a:t>
            </a:r>
            <a:br>
              <a:rPr lang="en-US" dirty="0"/>
            </a:br>
            <a:r>
              <a:rPr lang="en-US" dirty="0"/>
              <a:t>of things you may need:</a:t>
            </a:r>
          </a:p>
          <a:p>
            <a:pPr lvl="1"/>
            <a:r>
              <a:rPr lang="en-US" sz="2800" dirty="0"/>
              <a:t>Repeat an action over each list item</a:t>
            </a:r>
          </a:p>
          <a:p>
            <a:pPr lvl="1"/>
            <a:r>
              <a:rPr lang="en-US" sz="2800" dirty="0"/>
              <a:t>Get a single item from a list</a:t>
            </a:r>
          </a:p>
          <a:p>
            <a:pPr lvl="1"/>
            <a:r>
              <a:rPr lang="en-US" sz="2800" dirty="0"/>
              <a:t>Filter a list down</a:t>
            </a:r>
          </a:p>
          <a:p>
            <a:pPr lvl="1"/>
            <a:r>
              <a:rPr lang="en-US" sz="2800" dirty="0"/>
              <a:t>Make a list work with a different action</a:t>
            </a:r>
          </a:p>
          <a:p>
            <a:pPr lvl="1"/>
            <a:endParaRPr lang="en-US" sz="2800" dirty="0"/>
          </a:p>
        </p:txBody>
      </p:sp>
      <p:sp>
        <p:nvSpPr>
          <p:cNvPr id="9" name="Trackers_EADF">
            <a:extLst>
              <a:ext uri="{FF2B5EF4-FFF2-40B4-BE49-F238E27FC236}">
                <a16:creationId xmlns:a16="http://schemas.microsoft.com/office/drawing/2014/main" id="{3992EAE3-106D-454C-AA8D-FECFE32B8612}"/>
              </a:ext>
            </a:extLst>
          </p:cNvPr>
          <p:cNvSpPr>
            <a:spLocks noChangeAspect="1" noEditPoints="1"/>
          </p:cNvSpPr>
          <p:nvPr/>
        </p:nvSpPr>
        <p:spPr bwMode="auto">
          <a:xfrm>
            <a:off x="381495" y="3351030"/>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10" name="transform_2">
            <a:extLst>
              <a:ext uri="{FF2B5EF4-FFF2-40B4-BE49-F238E27FC236}">
                <a16:creationId xmlns:a16="http://schemas.microsoft.com/office/drawing/2014/main" id="{94ACB275-3D04-4461-BFF1-D38D0E107729}"/>
              </a:ext>
            </a:extLst>
          </p:cNvPr>
          <p:cNvSpPr>
            <a:spLocks noChangeAspect="1" noEditPoints="1"/>
          </p:cNvSpPr>
          <p:nvPr/>
        </p:nvSpPr>
        <p:spPr bwMode="auto">
          <a:xfrm>
            <a:off x="381495" y="4364736"/>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gradFill>
                <a:gsLst>
                  <a:gs pos="0">
                    <a:srgbClr val="505050"/>
                  </a:gs>
                  <a:gs pos="100000">
                    <a:srgbClr val="505050"/>
                  </a:gs>
                </a:gsLst>
                <a:lin ang="5400000" scaled="1"/>
              </a:gradFill>
              <a:latin typeface="Segoe UI Semilight"/>
            </a:endParaRPr>
          </a:p>
        </p:txBody>
      </p:sp>
      <p:sp>
        <p:nvSpPr>
          <p:cNvPr id="11" name="LightningBolt_E945">
            <a:extLst>
              <a:ext uri="{FF2B5EF4-FFF2-40B4-BE49-F238E27FC236}">
                <a16:creationId xmlns:a16="http://schemas.microsoft.com/office/drawing/2014/main" id="{FD2D7C78-A2FF-4996-AADB-1DFA79F02DAE}"/>
              </a:ext>
            </a:extLst>
          </p:cNvPr>
          <p:cNvSpPr>
            <a:spLocks noChangeAspect="1"/>
          </p:cNvSpPr>
          <p:nvPr/>
        </p:nvSpPr>
        <p:spPr bwMode="auto">
          <a:xfrm>
            <a:off x="326443" y="2836685"/>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2" name="Funnel">
            <a:extLst>
              <a:ext uri="{FF2B5EF4-FFF2-40B4-BE49-F238E27FC236}">
                <a16:creationId xmlns:a16="http://schemas.microsoft.com/office/drawing/2014/main" id="{DC309978-DF31-4640-A79C-B385D9AC9B13}"/>
              </a:ext>
            </a:extLst>
          </p:cNvPr>
          <p:cNvSpPr>
            <a:spLocks noChangeAspect="1"/>
          </p:cNvSpPr>
          <p:nvPr/>
        </p:nvSpPr>
        <p:spPr bwMode="auto">
          <a:xfrm>
            <a:off x="399661" y="3918241"/>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grpSp>
        <p:nvGrpSpPr>
          <p:cNvPr id="13" name="Group 12">
            <a:extLst>
              <a:ext uri="{FF2B5EF4-FFF2-40B4-BE49-F238E27FC236}">
                <a16:creationId xmlns:a16="http://schemas.microsoft.com/office/drawing/2014/main" id="{0F633792-7C17-4A9E-948D-5F53133AB7E3}"/>
              </a:ext>
            </a:extLst>
          </p:cNvPr>
          <p:cNvGrpSpPr/>
          <p:nvPr/>
        </p:nvGrpSpPr>
        <p:grpSpPr>
          <a:xfrm>
            <a:off x="7220341" y="1855894"/>
            <a:ext cx="1195232" cy="2104463"/>
            <a:chOff x="475278" y="1167205"/>
            <a:chExt cx="1219199" cy="2146662"/>
          </a:xfrm>
        </p:grpSpPr>
        <p:sp>
          <p:nvSpPr>
            <p:cNvPr id="14" name="Rectangle 13">
              <a:extLst>
                <a:ext uri="{FF2B5EF4-FFF2-40B4-BE49-F238E27FC236}">
                  <a16:creationId xmlns:a16="http://schemas.microsoft.com/office/drawing/2014/main" id="{466A08E4-330C-46DB-837B-9158843BEEC0}"/>
                </a:ext>
              </a:extLst>
            </p:cNvPr>
            <p:cNvSpPr/>
            <p:nvPr/>
          </p:nvSpPr>
          <p:spPr bwMode="auto">
            <a:xfrm>
              <a:off x="475278" y="1167205"/>
              <a:ext cx="1219199"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Jane</a:t>
              </a:r>
            </a:p>
          </p:txBody>
        </p:sp>
        <p:sp>
          <p:nvSpPr>
            <p:cNvPr id="15" name="Rectangle 14">
              <a:extLst>
                <a:ext uri="{FF2B5EF4-FFF2-40B4-BE49-F238E27FC236}">
                  <a16:creationId xmlns:a16="http://schemas.microsoft.com/office/drawing/2014/main" id="{C72936B7-9558-487F-8103-9F509948B76F}"/>
                </a:ext>
              </a:extLst>
            </p:cNvPr>
            <p:cNvSpPr/>
            <p:nvPr/>
          </p:nvSpPr>
          <p:spPr bwMode="auto">
            <a:xfrm>
              <a:off x="475278" y="1897636"/>
              <a:ext cx="1219199"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Dan</a:t>
              </a:r>
            </a:p>
          </p:txBody>
        </p:sp>
        <p:sp>
          <p:nvSpPr>
            <p:cNvPr id="16" name="Rectangle 15">
              <a:extLst>
                <a:ext uri="{FF2B5EF4-FFF2-40B4-BE49-F238E27FC236}">
                  <a16:creationId xmlns:a16="http://schemas.microsoft.com/office/drawing/2014/main" id="{192BDC3A-9B92-4A42-8D13-F3E37B867C0F}"/>
                </a:ext>
              </a:extLst>
            </p:cNvPr>
            <p:cNvSpPr/>
            <p:nvPr/>
          </p:nvSpPr>
          <p:spPr bwMode="auto">
            <a:xfrm>
              <a:off x="475278" y="2628067"/>
              <a:ext cx="1219199"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Steve</a:t>
              </a:r>
            </a:p>
          </p:txBody>
        </p:sp>
      </p:grpSp>
      <p:grpSp>
        <p:nvGrpSpPr>
          <p:cNvPr id="17" name="Group 16">
            <a:extLst>
              <a:ext uri="{FF2B5EF4-FFF2-40B4-BE49-F238E27FC236}">
                <a16:creationId xmlns:a16="http://schemas.microsoft.com/office/drawing/2014/main" id="{66D10B78-EBB6-49C9-A060-A5082B307FA8}"/>
              </a:ext>
            </a:extLst>
          </p:cNvPr>
          <p:cNvGrpSpPr/>
          <p:nvPr/>
        </p:nvGrpSpPr>
        <p:grpSpPr>
          <a:xfrm>
            <a:off x="8896192" y="1855894"/>
            <a:ext cx="1189567" cy="2104463"/>
            <a:chOff x="2184734" y="1167205"/>
            <a:chExt cx="1213420" cy="2146662"/>
          </a:xfrm>
        </p:grpSpPr>
        <p:sp>
          <p:nvSpPr>
            <p:cNvPr id="18" name="Rectangle 17">
              <a:extLst>
                <a:ext uri="{FF2B5EF4-FFF2-40B4-BE49-F238E27FC236}">
                  <a16:creationId xmlns:a16="http://schemas.microsoft.com/office/drawing/2014/main" id="{EE4B1742-A234-4D5F-9288-F750E8CE76BF}"/>
                </a:ext>
              </a:extLst>
            </p:cNvPr>
            <p:cNvSpPr/>
            <p:nvPr/>
          </p:nvSpPr>
          <p:spPr bwMode="auto">
            <a:xfrm>
              <a:off x="2184734"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8.29</a:t>
              </a:r>
            </a:p>
          </p:txBody>
        </p:sp>
        <p:sp>
          <p:nvSpPr>
            <p:cNvPr id="19" name="Rectangle 18">
              <a:extLst>
                <a:ext uri="{FF2B5EF4-FFF2-40B4-BE49-F238E27FC236}">
                  <a16:creationId xmlns:a16="http://schemas.microsoft.com/office/drawing/2014/main" id="{9C18B198-BB16-4D4B-9C92-744740109083}"/>
                </a:ext>
              </a:extLst>
            </p:cNvPr>
            <p:cNvSpPr/>
            <p:nvPr/>
          </p:nvSpPr>
          <p:spPr bwMode="auto">
            <a:xfrm>
              <a:off x="2184734"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4.89</a:t>
              </a:r>
            </a:p>
          </p:txBody>
        </p:sp>
        <p:sp>
          <p:nvSpPr>
            <p:cNvPr id="20" name="Rectangle 19">
              <a:extLst>
                <a:ext uri="{FF2B5EF4-FFF2-40B4-BE49-F238E27FC236}">
                  <a16:creationId xmlns:a16="http://schemas.microsoft.com/office/drawing/2014/main" id="{C42D75FC-9FC0-4DEA-911D-C4245D876BB2}"/>
                </a:ext>
              </a:extLst>
            </p:cNvPr>
            <p:cNvSpPr/>
            <p:nvPr/>
          </p:nvSpPr>
          <p:spPr bwMode="auto">
            <a:xfrm>
              <a:off x="2184734"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0.28</a:t>
              </a:r>
            </a:p>
          </p:txBody>
        </p:sp>
      </p:grpSp>
      <p:grpSp>
        <p:nvGrpSpPr>
          <p:cNvPr id="21" name="Group 20">
            <a:extLst>
              <a:ext uri="{FF2B5EF4-FFF2-40B4-BE49-F238E27FC236}">
                <a16:creationId xmlns:a16="http://schemas.microsoft.com/office/drawing/2014/main" id="{64B0E8F3-EE39-4076-A36D-BA80574F0D46}"/>
              </a:ext>
            </a:extLst>
          </p:cNvPr>
          <p:cNvGrpSpPr/>
          <p:nvPr/>
        </p:nvGrpSpPr>
        <p:grpSpPr>
          <a:xfrm>
            <a:off x="10566379" y="1855894"/>
            <a:ext cx="1189567" cy="2104463"/>
            <a:chOff x="3888411" y="1167205"/>
            <a:chExt cx="1213420" cy="2146662"/>
          </a:xfrm>
        </p:grpSpPr>
        <p:sp>
          <p:nvSpPr>
            <p:cNvPr id="22" name="Rectangle 21">
              <a:extLst>
                <a:ext uri="{FF2B5EF4-FFF2-40B4-BE49-F238E27FC236}">
                  <a16:creationId xmlns:a16="http://schemas.microsoft.com/office/drawing/2014/main" id="{8323C7C1-6899-4D04-B2DE-E4C87C70361D}"/>
                </a:ext>
              </a:extLst>
            </p:cNvPr>
            <p:cNvSpPr/>
            <p:nvPr/>
          </p:nvSpPr>
          <p:spPr bwMode="auto">
            <a:xfrm>
              <a:off x="3888411" y="1167205"/>
              <a:ext cx="1213420" cy="685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123</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Jane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J@a.c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FFAB42B4-BC8A-4780-ABB3-26DBBB9C2E5C}"/>
                </a:ext>
              </a:extLst>
            </p:cNvPr>
            <p:cNvSpPr/>
            <p:nvPr/>
          </p:nvSpPr>
          <p:spPr bwMode="auto">
            <a:xfrm>
              <a:off x="3888411" y="1897636"/>
              <a:ext cx="1213420"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888</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Bob</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24" name="Rectangle 23">
              <a:extLst>
                <a:ext uri="{FF2B5EF4-FFF2-40B4-BE49-F238E27FC236}">
                  <a16:creationId xmlns:a16="http://schemas.microsoft.com/office/drawing/2014/main" id="{F5B225E2-58FE-44F6-BB4F-3262266AFF8E}"/>
                </a:ext>
              </a:extLst>
            </p:cNvPr>
            <p:cNvSpPr/>
            <p:nvPr/>
          </p:nvSpPr>
          <p:spPr bwMode="auto">
            <a:xfrm>
              <a:off x="3888411" y="2628067"/>
              <a:ext cx="1213420" cy="685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ID: 456</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Name: Dave</a:t>
              </a:r>
            </a:p>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Mail: </a:t>
              </a:r>
              <a:r>
                <a:rPr lang="en-US" sz="1372"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D@a.c</a:t>
              </a:r>
              <a:endParaRPr lang="en-US" sz="1372"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7727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3A934-0E0A-4439-AE94-7D1DD5B54F76}"/>
              </a:ext>
            </a:extLst>
          </p:cNvPr>
          <p:cNvSpPr>
            <a:spLocks noGrp="1"/>
          </p:cNvSpPr>
          <p:nvPr>
            <p:ph type="title"/>
          </p:nvPr>
        </p:nvSpPr>
        <p:spPr>
          <a:xfrm>
            <a:off x="457201" y="624468"/>
            <a:ext cx="6705600" cy="553998"/>
          </a:xfrm>
        </p:spPr>
        <p:txBody>
          <a:bodyPr>
            <a:noAutofit/>
          </a:bodyPr>
          <a:lstStyle/>
          <a:p>
            <a:r>
              <a:rPr lang="en-US" spc="-50" dirty="0">
                <a:ln w="3175">
                  <a:noFill/>
                </a:ln>
                <a:solidFill>
                  <a:schemeClr val="accent1"/>
                </a:solidFill>
                <a:latin typeface="+mn-lt"/>
                <a:ea typeface="+mn-ea"/>
                <a:cs typeface="Segoe UI" pitchFamily="34" charset="0"/>
              </a:rPr>
              <a:t>Apply to each</a:t>
            </a:r>
          </a:p>
        </p:txBody>
      </p:sp>
      <p:sp>
        <p:nvSpPr>
          <p:cNvPr id="7" name="Text Placeholder 2">
            <a:extLst>
              <a:ext uri="{FF2B5EF4-FFF2-40B4-BE49-F238E27FC236}">
                <a16:creationId xmlns:a16="http://schemas.microsoft.com/office/drawing/2014/main" id="{E1B053BF-B476-4084-9117-F37D08ED79E3}"/>
              </a:ext>
            </a:extLst>
          </p:cNvPr>
          <p:cNvSpPr>
            <a:spLocks noGrp="1"/>
          </p:cNvSpPr>
          <p:nvPr>
            <p:ph idx="1"/>
          </p:nvPr>
        </p:nvSpPr>
        <p:spPr>
          <a:xfrm>
            <a:off x="457201" y="1855894"/>
            <a:ext cx="6705600" cy="3373231"/>
          </a:xfrm>
        </p:spPr>
        <p:txBody>
          <a:bodyPr>
            <a:normAutofit fontScale="92500"/>
          </a:bodyPr>
          <a:lstStyle/>
          <a:p>
            <a:pPr>
              <a:lnSpc>
                <a:spcPct val="110000"/>
              </a:lnSpc>
            </a:pPr>
            <a:r>
              <a:rPr lang="en-US" dirty="0"/>
              <a:t>Automatically added when you try to use an output that’s part of a list</a:t>
            </a:r>
          </a:p>
          <a:p>
            <a:pPr>
              <a:lnSpc>
                <a:spcPct val="110000"/>
              </a:lnSpc>
            </a:pPr>
            <a:r>
              <a:rPr lang="en-US" dirty="0"/>
              <a:t>Destination step to repeats over every list item</a:t>
            </a:r>
          </a:p>
          <a:p>
            <a:pPr>
              <a:lnSpc>
                <a:spcPct val="110000"/>
              </a:lnSpc>
            </a:pPr>
            <a:r>
              <a:rPr lang="en-US" dirty="0"/>
              <a:t>If you do NOT want this you can:</a:t>
            </a:r>
          </a:p>
          <a:p>
            <a:pPr lvl="1">
              <a:lnSpc>
                <a:spcPct val="110000"/>
              </a:lnSpc>
            </a:pPr>
            <a:r>
              <a:rPr lang="en-US" dirty="0"/>
              <a:t>Get only one list item using an expression, or,</a:t>
            </a:r>
          </a:p>
          <a:p>
            <a:pPr lvl="1">
              <a:lnSpc>
                <a:spcPct val="110000"/>
              </a:lnSpc>
            </a:pPr>
            <a:r>
              <a:rPr lang="en-US" dirty="0"/>
              <a:t>Convert the whole list to a string in the form of a list or a table</a:t>
            </a:r>
          </a:p>
        </p:txBody>
      </p:sp>
      <p:pic>
        <p:nvPicPr>
          <p:cNvPr id="8" name="Picture 7">
            <a:extLst>
              <a:ext uri="{FF2B5EF4-FFF2-40B4-BE49-F238E27FC236}">
                <a16:creationId xmlns:a16="http://schemas.microsoft.com/office/drawing/2014/main" id="{AF369C8B-A536-44A1-9426-3C604C6A7F9B}"/>
              </a:ext>
            </a:extLst>
          </p:cNvPr>
          <p:cNvPicPr>
            <a:picLocks noChangeAspect="1"/>
          </p:cNvPicPr>
          <p:nvPr/>
        </p:nvPicPr>
        <p:blipFill>
          <a:blip r:embed="rId2"/>
          <a:stretch>
            <a:fillRect/>
          </a:stretch>
        </p:blipFill>
        <p:spPr>
          <a:xfrm>
            <a:off x="7830092" y="366216"/>
            <a:ext cx="4316776" cy="1926634"/>
          </a:xfrm>
          <a:prstGeom prst="rect">
            <a:avLst/>
          </a:prstGeom>
        </p:spPr>
      </p:pic>
      <p:pic>
        <p:nvPicPr>
          <p:cNvPr id="9" name="Picture 8">
            <a:extLst>
              <a:ext uri="{FF2B5EF4-FFF2-40B4-BE49-F238E27FC236}">
                <a16:creationId xmlns:a16="http://schemas.microsoft.com/office/drawing/2014/main" id="{066D3E3E-C208-43E0-8793-A80992AA4DAD}"/>
              </a:ext>
            </a:extLst>
          </p:cNvPr>
          <p:cNvPicPr>
            <a:picLocks noChangeAspect="1"/>
          </p:cNvPicPr>
          <p:nvPr/>
        </p:nvPicPr>
        <p:blipFill>
          <a:blip r:embed="rId3"/>
          <a:stretch>
            <a:fillRect/>
          </a:stretch>
        </p:blipFill>
        <p:spPr>
          <a:xfrm>
            <a:off x="8187657" y="3130191"/>
            <a:ext cx="3441135" cy="2477286"/>
          </a:xfrm>
          <a:prstGeom prst="rect">
            <a:avLst/>
          </a:prstGeom>
        </p:spPr>
      </p:pic>
      <p:sp>
        <p:nvSpPr>
          <p:cNvPr id="10" name="arrow_15">
            <a:extLst>
              <a:ext uri="{FF2B5EF4-FFF2-40B4-BE49-F238E27FC236}">
                <a16:creationId xmlns:a16="http://schemas.microsoft.com/office/drawing/2014/main" id="{FAD5CE59-1DEC-428E-8F4E-B6844D100349}"/>
              </a:ext>
            </a:extLst>
          </p:cNvPr>
          <p:cNvSpPr>
            <a:spLocks noChangeAspect="1" noEditPoints="1"/>
          </p:cNvSpPr>
          <p:nvPr/>
        </p:nvSpPr>
        <p:spPr bwMode="auto">
          <a:xfrm rot="5400000">
            <a:off x="9728121" y="253223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288550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D25C5F-9801-4299-9BFF-13A8C88A06CC}"/>
              </a:ext>
            </a:extLst>
          </p:cNvPr>
          <p:cNvSpPr>
            <a:spLocks noGrp="1"/>
          </p:cNvSpPr>
          <p:nvPr>
            <p:ph type="title"/>
          </p:nvPr>
        </p:nvSpPr>
        <p:spPr>
          <a:xfrm>
            <a:off x="418643" y="289394"/>
            <a:ext cx="6705600" cy="553998"/>
          </a:xfrm>
        </p:spPr>
        <p:txBody>
          <a:bodyPr>
            <a:noAutofit/>
          </a:bodyPr>
          <a:lstStyle/>
          <a:p>
            <a:r>
              <a:rPr lang="en-US" spc="-50" dirty="0">
                <a:ln w="3175">
                  <a:noFill/>
                </a:ln>
                <a:solidFill>
                  <a:schemeClr val="accent1"/>
                </a:solidFill>
                <a:latin typeface="+mn-lt"/>
                <a:ea typeface="+mn-ea"/>
                <a:cs typeface="Segoe UI" pitchFamily="34" charset="0"/>
              </a:rPr>
              <a:t>Getting certain list items </a:t>
            </a:r>
          </a:p>
        </p:txBody>
      </p:sp>
      <p:sp>
        <p:nvSpPr>
          <p:cNvPr id="7" name="Text Placeholder 2">
            <a:extLst>
              <a:ext uri="{FF2B5EF4-FFF2-40B4-BE49-F238E27FC236}">
                <a16:creationId xmlns:a16="http://schemas.microsoft.com/office/drawing/2014/main" id="{1B99618A-B5C2-489C-8687-7AA9AC4A458F}"/>
              </a:ext>
            </a:extLst>
          </p:cNvPr>
          <p:cNvSpPr>
            <a:spLocks noGrp="1"/>
          </p:cNvSpPr>
          <p:nvPr>
            <p:ph idx="1"/>
          </p:nvPr>
        </p:nvSpPr>
        <p:spPr>
          <a:xfrm>
            <a:off x="1831147" y="1218995"/>
            <a:ext cx="5175414" cy="3188565"/>
          </a:xfrm>
        </p:spPr>
        <p:txBody>
          <a:bodyPr/>
          <a:lstStyle/>
          <a:p>
            <a:r>
              <a:rPr lang="en-US" dirty="0"/>
              <a:t>Use the first() expression to get the first item from a list</a:t>
            </a:r>
          </a:p>
          <a:p>
            <a:r>
              <a:rPr lang="en-US" dirty="0"/>
              <a:t>Use square brackets and a number (starts at 0) to get a certain item, for example [2]</a:t>
            </a:r>
          </a:p>
          <a:p>
            <a:r>
              <a:rPr lang="en-US" dirty="0"/>
              <a:t>Use the last() expression to get the final item</a:t>
            </a:r>
          </a:p>
        </p:txBody>
      </p:sp>
      <p:pic>
        <p:nvPicPr>
          <p:cNvPr id="8" name="Picture 7">
            <a:extLst>
              <a:ext uri="{FF2B5EF4-FFF2-40B4-BE49-F238E27FC236}">
                <a16:creationId xmlns:a16="http://schemas.microsoft.com/office/drawing/2014/main" id="{FC85CA70-E05D-4E93-9CF9-3091739D06F6}"/>
              </a:ext>
            </a:extLst>
          </p:cNvPr>
          <p:cNvPicPr>
            <a:picLocks noChangeAspect="1"/>
          </p:cNvPicPr>
          <p:nvPr/>
        </p:nvPicPr>
        <p:blipFill rotWithShape="1">
          <a:blip r:embed="rId2"/>
          <a:srcRect t="3813"/>
          <a:stretch/>
        </p:blipFill>
        <p:spPr>
          <a:xfrm>
            <a:off x="7440639" y="487"/>
            <a:ext cx="4751362" cy="6857027"/>
          </a:xfrm>
          <a:prstGeom prst="rect">
            <a:avLst/>
          </a:prstGeom>
        </p:spPr>
      </p:pic>
      <p:cxnSp>
        <p:nvCxnSpPr>
          <p:cNvPr id="9" name="Straight Connector 8">
            <a:extLst>
              <a:ext uri="{FF2B5EF4-FFF2-40B4-BE49-F238E27FC236}">
                <a16:creationId xmlns:a16="http://schemas.microsoft.com/office/drawing/2014/main" id="{77667411-08F1-40DA-AE1F-5547D7011946}"/>
              </a:ext>
            </a:extLst>
          </p:cNvPr>
          <p:cNvCxnSpPr>
            <a:cxnSpLocks/>
          </p:cNvCxnSpPr>
          <p:nvPr/>
        </p:nvCxnSpPr>
        <p:spPr>
          <a:xfrm>
            <a:off x="7440638" y="487"/>
            <a:ext cx="0" cy="6857027"/>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CA7E1D2-AAFC-4D30-8E9B-99703C16F177}"/>
              </a:ext>
            </a:extLst>
          </p:cNvPr>
          <p:cNvSpPr/>
          <p:nvPr/>
        </p:nvSpPr>
        <p:spPr bwMode="auto">
          <a:xfrm>
            <a:off x="418643" y="1189494"/>
            <a:ext cx="672319" cy="67231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0</a:t>
            </a:r>
          </a:p>
        </p:txBody>
      </p:sp>
      <p:sp>
        <p:nvSpPr>
          <p:cNvPr id="11" name="Rectangle 10">
            <a:extLst>
              <a:ext uri="{FF2B5EF4-FFF2-40B4-BE49-F238E27FC236}">
                <a16:creationId xmlns:a16="http://schemas.microsoft.com/office/drawing/2014/main" id="{E0746C09-1E72-4791-A7A7-8744E220D960}"/>
              </a:ext>
            </a:extLst>
          </p:cNvPr>
          <p:cNvSpPr/>
          <p:nvPr/>
        </p:nvSpPr>
        <p:spPr bwMode="auto">
          <a:xfrm>
            <a:off x="418643" y="1905566"/>
            <a:ext cx="672319" cy="67231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1</a:t>
            </a:r>
          </a:p>
        </p:txBody>
      </p:sp>
      <p:sp>
        <p:nvSpPr>
          <p:cNvPr id="12" name="Rectangle 11">
            <a:extLst>
              <a:ext uri="{FF2B5EF4-FFF2-40B4-BE49-F238E27FC236}">
                <a16:creationId xmlns:a16="http://schemas.microsoft.com/office/drawing/2014/main" id="{3D658B72-AB5A-4556-B886-748DDECE5F35}"/>
              </a:ext>
            </a:extLst>
          </p:cNvPr>
          <p:cNvSpPr/>
          <p:nvPr/>
        </p:nvSpPr>
        <p:spPr bwMode="auto">
          <a:xfrm>
            <a:off x="418643" y="2621638"/>
            <a:ext cx="672319" cy="67231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2</a:t>
            </a:r>
          </a:p>
        </p:txBody>
      </p:sp>
      <p:sp>
        <p:nvSpPr>
          <p:cNvPr id="13" name="Rectangle 12">
            <a:extLst>
              <a:ext uri="{FF2B5EF4-FFF2-40B4-BE49-F238E27FC236}">
                <a16:creationId xmlns:a16="http://schemas.microsoft.com/office/drawing/2014/main" id="{7D4C43F0-B387-4BBD-B204-5B9B59BC5BA6}"/>
              </a:ext>
            </a:extLst>
          </p:cNvPr>
          <p:cNvSpPr/>
          <p:nvPr/>
        </p:nvSpPr>
        <p:spPr bwMode="auto">
          <a:xfrm>
            <a:off x="418643" y="3337710"/>
            <a:ext cx="672319" cy="67231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3</a:t>
            </a:r>
          </a:p>
        </p:txBody>
      </p:sp>
      <p:cxnSp>
        <p:nvCxnSpPr>
          <p:cNvPr id="14" name="Connector: Elbow 13">
            <a:extLst>
              <a:ext uri="{FF2B5EF4-FFF2-40B4-BE49-F238E27FC236}">
                <a16:creationId xmlns:a16="http://schemas.microsoft.com/office/drawing/2014/main" id="{05A3ADD0-E575-4A41-ABF4-C6976A4D6208}"/>
              </a:ext>
            </a:extLst>
          </p:cNvPr>
          <p:cNvCxnSpPr>
            <a:cxnSpLocks/>
            <a:endCxn id="10" idx="3"/>
          </p:cNvCxnSpPr>
          <p:nvPr/>
        </p:nvCxnSpPr>
        <p:spPr>
          <a:xfrm rot="10800000" flipV="1">
            <a:off x="1090961" y="1401314"/>
            <a:ext cx="747021" cy="12433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ECDFA959-CF77-4471-BDA7-15395DA98E72}"/>
              </a:ext>
            </a:extLst>
          </p:cNvPr>
          <p:cNvCxnSpPr>
            <a:cxnSpLocks/>
            <a:endCxn id="13" idx="3"/>
          </p:cNvCxnSpPr>
          <p:nvPr/>
        </p:nvCxnSpPr>
        <p:spPr>
          <a:xfrm rot="10800000">
            <a:off x="1090961" y="3673871"/>
            <a:ext cx="747021" cy="2106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CE73ECE-8411-4EEB-B056-CF1072CFB277}"/>
              </a:ext>
            </a:extLst>
          </p:cNvPr>
          <p:cNvCxnSpPr>
            <a:cxnSpLocks/>
            <a:endCxn id="12" idx="3"/>
          </p:cNvCxnSpPr>
          <p:nvPr/>
        </p:nvCxnSpPr>
        <p:spPr>
          <a:xfrm rot="10800000" flipV="1">
            <a:off x="1090961" y="2423660"/>
            <a:ext cx="747021" cy="53413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BFFA3E1-35A8-4D7D-9A22-D9FB8AC30BDB}"/>
              </a:ext>
            </a:extLst>
          </p:cNvPr>
          <p:cNvSpPr/>
          <p:nvPr/>
        </p:nvSpPr>
        <p:spPr>
          <a:xfrm>
            <a:off x="269241" y="4688625"/>
            <a:ext cx="6947292" cy="1387941"/>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If the array is a list of Strings, Numbers, Booleans </a:t>
            </a:r>
            <a:r>
              <a:rPr lang="en-US" sz="1961" dirty="0" err="1">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etc</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then the above expression can be used directly. However, if it is an array of objects, you will need to </a:t>
            </a:r>
            <a:r>
              <a:rPr lang="en-US" sz="1961" dirty="0">
                <a:solidFill>
                  <a:srgbClr val="D83B01"/>
                </a:solidFill>
                <a:latin typeface="Segoe UI" panose="020B0502040204020203" pitchFamily="34" charset="0"/>
                <a:cs typeface="Segoe UI" panose="020B0502040204020203" pitchFamily="34" charset="0"/>
              </a:rPr>
              <a:t>use square brackets</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to select the specific property you need:</a:t>
            </a:r>
          </a:p>
        </p:txBody>
      </p:sp>
      <p:sp>
        <p:nvSpPr>
          <p:cNvPr id="18" name="Rectangle 17">
            <a:extLst>
              <a:ext uri="{FF2B5EF4-FFF2-40B4-BE49-F238E27FC236}">
                <a16:creationId xmlns:a16="http://schemas.microsoft.com/office/drawing/2014/main" id="{850E0B47-CD99-4125-AEA9-100FF6BB55EB}"/>
              </a:ext>
            </a:extLst>
          </p:cNvPr>
          <p:cNvSpPr/>
          <p:nvPr/>
        </p:nvSpPr>
        <p:spPr>
          <a:xfrm>
            <a:off x="343941" y="6095147"/>
            <a:ext cx="5643539"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last(body('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a:t>
            </a:r>
            <a:r>
              <a:rPr lang="en-US" dirty="0">
                <a:solidFill>
                  <a:srgbClr val="D83B01"/>
                </a:solidFill>
                <a:latin typeface="Consolas" panose="020B0609020204030204" pitchFamily="49" charset="0"/>
                <a:cs typeface="Segoe UI" panose="020B0502040204020203" pitchFamily="34" charset="0"/>
              </a:rPr>
              <a:t>['mycolumn1']</a:t>
            </a:r>
          </a:p>
        </p:txBody>
      </p:sp>
      <p:sp>
        <p:nvSpPr>
          <p:cNvPr id="19" name="Rectangle 18">
            <a:extLst>
              <a:ext uri="{FF2B5EF4-FFF2-40B4-BE49-F238E27FC236}">
                <a16:creationId xmlns:a16="http://schemas.microsoft.com/office/drawing/2014/main" id="{ECFCFC5D-A675-4973-8564-5F001AA37B72}"/>
              </a:ext>
            </a:extLst>
          </p:cNvPr>
          <p:cNvSpPr/>
          <p:nvPr/>
        </p:nvSpPr>
        <p:spPr>
          <a:xfrm>
            <a:off x="343941" y="6474770"/>
            <a:ext cx="5271097" cy="362072"/>
          </a:xfrm>
          <a:prstGeom prst="rect">
            <a:avLst/>
          </a:prstGeom>
        </p:spPr>
        <p:txBody>
          <a:bodyPr wrap="none">
            <a:spAutoFit/>
          </a:bodyPr>
          <a:lstStyle/>
          <a:p>
            <a:pPr>
              <a:defRPr/>
            </a:pP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body('</a:t>
            </a:r>
            <a:r>
              <a:rPr lang="en-US" dirty="0" err="1">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Get_rows</a:t>
            </a:r>
            <a:r>
              <a:rPr lang="en-US" dirty="0">
                <a:gradFill>
                  <a:gsLst>
                    <a:gs pos="1250">
                      <a:srgbClr val="353535"/>
                    </a:gs>
                    <a:gs pos="100000">
                      <a:srgbClr val="353535"/>
                    </a:gs>
                  </a:gsLst>
                  <a:lin ang="5400000" scaled="0"/>
                </a:gradFill>
                <a:latin typeface="Consolas" panose="020B0609020204030204" pitchFamily="49" charset="0"/>
                <a:cs typeface="Segoe UI" panose="020B0502040204020203" pitchFamily="34" charset="0"/>
              </a:rPr>
              <a:t>')['value'][2]</a:t>
            </a:r>
            <a:r>
              <a:rPr lang="en-US" dirty="0">
                <a:solidFill>
                  <a:srgbClr val="D83B01"/>
                </a:solidFill>
                <a:latin typeface="Consolas" panose="020B0609020204030204" pitchFamily="49" charset="0"/>
                <a:cs typeface="Segoe UI" panose="020B0502040204020203" pitchFamily="34" charset="0"/>
              </a:rPr>
              <a:t>['mycolumn1']</a:t>
            </a:r>
          </a:p>
        </p:txBody>
      </p:sp>
    </p:spTree>
    <p:extLst>
      <p:ext uri="{BB962C8B-B14F-4D97-AF65-F5344CB8AC3E}">
        <p14:creationId xmlns:p14="http://schemas.microsoft.com/office/powerpoint/2010/main" val="301880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B377F6-BB3C-4008-975A-78A108ADE2AB}"/>
              </a:ext>
            </a:extLst>
          </p:cNvPr>
          <p:cNvSpPr>
            <a:spLocks noGrp="1"/>
          </p:cNvSpPr>
          <p:nvPr>
            <p:ph type="title"/>
          </p:nvPr>
        </p:nvSpPr>
        <p:spPr>
          <a:xfrm>
            <a:off x="315385" y="601591"/>
            <a:ext cx="6705600" cy="553998"/>
          </a:xfrm>
        </p:spPr>
        <p:txBody>
          <a:bodyPr>
            <a:noAutofit/>
          </a:bodyPr>
          <a:lstStyle/>
          <a:p>
            <a:r>
              <a:rPr lang="en-US" spc="-50" dirty="0">
                <a:ln w="3175">
                  <a:noFill/>
                </a:ln>
                <a:solidFill>
                  <a:schemeClr val="accent1"/>
                </a:solidFill>
                <a:latin typeface="+mn-lt"/>
                <a:ea typeface="+mn-ea"/>
                <a:cs typeface="Segoe UI" pitchFamily="34" charset="0"/>
              </a:rPr>
              <a:t>Convert the list to a string</a:t>
            </a:r>
          </a:p>
        </p:txBody>
      </p:sp>
      <p:sp>
        <p:nvSpPr>
          <p:cNvPr id="7" name="Text Placeholder 2">
            <a:extLst>
              <a:ext uri="{FF2B5EF4-FFF2-40B4-BE49-F238E27FC236}">
                <a16:creationId xmlns:a16="http://schemas.microsoft.com/office/drawing/2014/main" id="{B0592750-437F-42E9-B12B-D02640985FED}"/>
              </a:ext>
            </a:extLst>
          </p:cNvPr>
          <p:cNvSpPr>
            <a:spLocks noGrp="1"/>
          </p:cNvSpPr>
          <p:nvPr>
            <p:ph idx="1"/>
          </p:nvPr>
        </p:nvSpPr>
        <p:spPr>
          <a:xfrm>
            <a:off x="457201" y="1855894"/>
            <a:ext cx="6705600" cy="3188565"/>
          </a:xfrm>
        </p:spPr>
        <p:txBody>
          <a:bodyPr>
            <a:normAutofit lnSpcReduction="10000"/>
          </a:bodyPr>
          <a:lstStyle/>
          <a:p>
            <a:pPr>
              <a:lnSpc>
                <a:spcPct val="100000"/>
              </a:lnSpc>
            </a:pPr>
            <a:r>
              <a:rPr lang="en-US" dirty="0"/>
              <a:t>Join – use join to get a simple list, for example, if you have a list of email addresses*</a:t>
            </a:r>
          </a:p>
          <a:p>
            <a:pPr>
              <a:lnSpc>
                <a:spcPct val="100000"/>
              </a:lnSpc>
            </a:pPr>
            <a:endParaRPr lang="en-US" dirty="0"/>
          </a:p>
          <a:p>
            <a:pPr>
              <a:lnSpc>
                <a:spcPct val="100000"/>
              </a:lnSpc>
            </a:pPr>
            <a:r>
              <a:rPr lang="en-US" dirty="0"/>
              <a:t>Create HTML/CSV Table – convert a list of Objects to a tabular display format, for example, for inclusion in the body</a:t>
            </a:r>
          </a:p>
        </p:txBody>
      </p:sp>
      <p:pic>
        <p:nvPicPr>
          <p:cNvPr id="8" name="Picture 7">
            <a:extLst>
              <a:ext uri="{FF2B5EF4-FFF2-40B4-BE49-F238E27FC236}">
                <a16:creationId xmlns:a16="http://schemas.microsoft.com/office/drawing/2014/main" id="{570DCB05-667A-4123-9597-C75263E9853A}"/>
              </a:ext>
            </a:extLst>
          </p:cNvPr>
          <p:cNvPicPr>
            <a:picLocks noChangeAspect="1"/>
          </p:cNvPicPr>
          <p:nvPr/>
        </p:nvPicPr>
        <p:blipFill>
          <a:blip r:embed="rId2"/>
          <a:stretch>
            <a:fillRect/>
          </a:stretch>
        </p:blipFill>
        <p:spPr>
          <a:xfrm>
            <a:off x="7814148" y="225107"/>
            <a:ext cx="4164860" cy="2979274"/>
          </a:xfrm>
          <a:prstGeom prst="rect">
            <a:avLst/>
          </a:prstGeom>
        </p:spPr>
      </p:pic>
      <p:pic>
        <p:nvPicPr>
          <p:cNvPr id="9" name="Picture 8">
            <a:extLst>
              <a:ext uri="{FF2B5EF4-FFF2-40B4-BE49-F238E27FC236}">
                <a16:creationId xmlns:a16="http://schemas.microsoft.com/office/drawing/2014/main" id="{6AFE98E1-C570-41B8-A371-3E6291AEA79E}"/>
              </a:ext>
            </a:extLst>
          </p:cNvPr>
          <p:cNvPicPr>
            <a:picLocks noChangeAspect="1"/>
          </p:cNvPicPr>
          <p:nvPr/>
        </p:nvPicPr>
        <p:blipFill>
          <a:blip r:embed="rId3"/>
          <a:stretch>
            <a:fillRect/>
          </a:stretch>
        </p:blipFill>
        <p:spPr>
          <a:xfrm>
            <a:off x="7814148" y="3429000"/>
            <a:ext cx="4167900" cy="3025714"/>
          </a:xfrm>
          <a:prstGeom prst="rect">
            <a:avLst/>
          </a:prstGeom>
        </p:spPr>
      </p:pic>
      <p:sp>
        <p:nvSpPr>
          <p:cNvPr id="10" name="Rectangle 9">
            <a:extLst>
              <a:ext uri="{FF2B5EF4-FFF2-40B4-BE49-F238E27FC236}">
                <a16:creationId xmlns:a16="http://schemas.microsoft.com/office/drawing/2014/main" id="{49030ED8-6059-4F57-A4A1-F2AC830CADB6}"/>
              </a:ext>
            </a:extLst>
          </p:cNvPr>
          <p:cNvSpPr/>
          <p:nvPr/>
        </p:nvSpPr>
        <p:spPr>
          <a:xfrm>
            <a:off x="269241" y="5744764"/>
            <a:ext cx="6797888" cy="784533"/>
          </a:xfrm>
          <a:prstGeom prst="rect">
            <a:avLst/>
          </a:prstGeom>
          <a:noFill/>
        </p:spPr>
        <p:txBody>
          <a:bodyPr wrap="square" lIns="143428" tIns="89642" rIns="143428" bIns="89642">
            <a:spAutoFit/>
          </a:bodyPr>
          <a:lstStyle/>
          <a:p>
            <a:pPr>
              <a:defRPr/>
            </a:pPr>
            <a:r>
              <a:rPr lang="en-US" sz="1961" dirty="0">
                <a:gradFill>
                  <a:gsLst>
                    <a:gs pos="1250">
                      <a:srgbClr val="353535"/>
                    </a:gs>
                    <a:gs pos="100000">
                      <a:srgbClr val="353535"/>
                    </a:gs>
                  </a:gsLst>
                  <a:lin ang="5400000" scaled="0"/>
                </a:gradFill>
                <a:latin typeface="Segoe UI Semibold" panose="020B0702040204020203" pitchFamily="34" charset="0"/>
                <a:cs typeface="Segoe UI Semibold" panose="020B0702040204020203" pitchFamily="34" charset="0"/>
              </a:rPr>
              <a:t>* Note:</a:t>
            </a:r>
            <a:r>
              <a:rPr lang="en-US" sz="1961" dirty="0">
                <a:gradFill>
                  <a:gsLst>
                    <a:gs pos="1250">
                      <a:srgbClr val="353535"/>
                    </a:gs>
                    <a:gs pos="100000">
                      <a:srgbClr val="353535"/>
                    </a:gs>
                  </a:gsLst>
                  <a:lin ang="5400000" scaled="0"/>
                </a:gradFill>
                <a:latin typeface="Segoe UI Semilight"/>
              </a:rPr>
              <a:t> </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You must have a list of strings, not a list of Objects. Use </a:t>
            </a:r>
            <a:r>
              <a:rPr lang="en-US" sz="1961" i="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Select</a:t>
            </a:r>
            <a:r>
              <a:rPr lang="en-US" sz="1961" dirty="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 if you want a sub-property of each object.</a:t>
            </a:r>
          </a:p>
        </p:txBody>
      </p:sp>
    </p:spTree>
    <p:extLst>
      <p:ext uri="{BB962C8B-B14F-4D97-AF65-F5344CB8AC3E}">
        <p14:creationId xmlns:p14="http://schemas.microsoft.com/office/powerpoint/2010/main" val="80695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31672E6-0578-435B-AB61-C0CA1E06E0CC}"/>
              </a:ext>
            </a:extLst>
          </p:cNvPr>
          <p:cNvSpPr>
            <a:spLocks noGrp="1"/>
          </p:cNvSpPr>
          <p:nvPr>
            <p:ph type="title"/>
          </p:nvPr>
        </p:nvSpPr>
        <p:spPr>
          <a:xfrm>
            <a:off x="457201" y="490653"/>
            <a:ext cx="6705600" cy="553998"/>
          </a:xfrm>
        </p:spPr>
        <p:txBody>
          <a:bodyPr>
            <a:normAutofit fontScale="90000"/>
          </a:bodyPr>
          <a:lstStyle/>
          <a:p>
            <a:r>
              <a:rPr lang="en-US" sz="4900" spc="-50" dirty="0">
                <a:ln w="3175">
                  <a:noFill/>
                </a:ln>
                <a:solidFill>
                  <a:schemeClr val="accent1"/>
                </a:solidFill>
                <a:latin typeface="+mn-lt"/>
                <a:ea typeface="+mn-ea"/>
                <a:cs typeface="Segoe UI" pitchFamily="34" charset="0"/>
              </a:rPr>
              <a:t>Filtering</a:t>
            </a:r>
            <a:r>
              <a:rPr lang="en-US" dirty="0"/>
              <a:t> </a:t>
            </a:r>
          </a:p>
        </p:txBody>
      </p:sp>
      <p:sp>
        <p:nvSpPr>
          <p:cNvPr id="7" name="Text Placeholder 2">
            <a:extLst>
              <a:ext uri="{FF2B5EF4-FFF2-40B4-BE49-F238E27FC236}">
                <a16:creationId xmlns:a16="http://schemas.microsoft.com/office/drawing/2014/main" id="{CCDD0551-EEA5-4268-B9AA-4728467ECF64}"/>
              </a:ext>
            </a:extLst>
          </p:cNvPr>
          <p:cNvSpPr>
            <a:spLocks noGrp="1"/>
          </p:cNvSpPr>
          <p:nvPr>
            <p:ph idx="1"/>
          </p:nvPr>
        </p:nvSpPr>
        <p:spPr>
          <a:xfrm>
            <a:off x="457201" y="1855894"/>
            <a:ext cx="6705600" cy="4419671"/>
          </a:xfrm>
        </p:spPr>
        <p:txBody>
          <a:bodyPr>
            <a:normAutofit fontScale="92500" lnSpcReduction="20000"/>
          </a:bodyPr>
          <a:lstStyle/>
          <a:p>
            <a:pPr>
              <a:lnSpc>
                <a:spcPct val="110000"/>
              </a:lnSpc>
            </a:pPr>
            <a:r>
              <a:rPr lang="en-US" dirty="0"/>
              <a:t>Ideally – have the connector do the filtering for you</a:t>
            </a:r>
          </a:p>
          <a:p>
            <a:pPr lvl="1">
              <a:lnSpc>
                <a:spcPct val="110000"/>
              </a:lnSpc>
            </a:pPr>
            <a:r>
              <a:rPr lang="en-US" dirty="0"/>
              <a:t>Requires use of OData syntax and is limited. Read more </a:t>
            </a:r>
            <a:r>
              <a:rPr lang="en-US" dirty="0">
                <a:hlinkClick r:id="rId2"/>
              </a:rPr>
              <a:t>here</a:t>
            </a:r>
            <a:r>
              <a:rPr lang="en-US" dirty="0"/>
              <a:t>.</a:t>
            </a:r>
          </a:p>
          <a:p>
            <a:pPr>
              <a:lnSpc>
                <a:spcPct val="110000"/>
              </a:lnSpc>
            </a:pPr>
            <a:r>
              <a:rPr lang="en-US" dirty="0"/>
              <a:t>Built-in Flow action – </a:t>
            </a:r>
            <a:r>
              <a:rPr lang="en-US" i="1" dirty="0"/>
              <a:t>Filter array</a:t>
            </a:r>
          </a:p>
          <a:p>
            <a:pPr lvl="1">
              <a:lnSpc>
                <a:spcPct val="110000"/>
              </a:lnSpc>
            </a:pPr>
            <a:r>
              <a:rPr lang="en-US" dirty="0"/>
              <a:t>Select the Array in the From field</a:t>
            </a:r>
          </a:p>
          <a:p>
            <a:pPr lvl="1">
              <a:lnSpc>
                <a:spcPct val="110000"/>
              </a:lnSpc>
            </a:pPr>
            <a:r>
              <a:rPr lang="en-US" dirty="0"/>
              <a:t>Can either use simple or advanced mode just like for Conditions</a:t>
            </a:r>
          </a:p>
          <a:p>
            <a:pPr lvl="1">
              <a:lnSpc>
                <a:spcPct val="110000"/>
              </a:lnSpc>
            </a:pPr>
            <a:endParaRPr lang="en-US" dirty="0"/>
          </a:p>
          <a:p>
            <a:pPr>
              <a:lnSpc>
                <a:spcPct val="110000"/>
              </a:lnSpc>
            </a:pPr>
            <a:r>
              <a:rPr lang="en-US" dirty="0"/>
              <a:t>If you need the first N items you can use </a:t>
            </a:r>
            <a:r>
              <a:rPr lang="en-US" i="1" dirty="0"/>
              <a:t>take() </a:t>
            </a:r>
            <a:r>
              <a:rPr lang="en-US" dirty="0"/>
              <a:t>or </a:t>
            </a:r>
            <a:r>
              <a:rPr lang="en-US" i="1" dirty="0"/>
              <a:t>skip()</a:t>
            </a:r>
          </a:p>
        </p:txBody>
      </p:sp>
      <p:pic>
        <p:nvPicPr>
          <p:cNvPr id="8" name="Picture 7">
            <a:extLst>
              <a:ext uri="{FF2B5EF4-FFF2-40B4-BE49-F238E27FC236}">
                <a16:creationId xmlns:a16="http://schemas.microsoft.com/office/drawing/2014/main" id="{31921277-8F35-4101-AD63-364088F66759}"/>
              </a:ext>
            </a:extLst>
          </p:cNvPr>
          <p:cNvPicPr>
            <a:picLocks noChangeAspect="1"/>
          </p:cNvPicPr>
          <p:nvPr/>
        </p:nvPicPr>
        <p:blipFill rotWithShape="1">
          <a:blip r:embed="rId3"/>
          <a:srcRect l="2485" t="4273" r="3294"/>
          <a:stretch/>
        </p:blipFill>
        <p:spPr>
          <a:xfrm>
            <a:off x="7871731" y="590321"/>
            <a:ext cx="4140501" cy="2091658"/>
          </a:xfrm>
          <a:prstGeom prst="rect">
            <a:avLst/>
          </a:prstGeom>
        </p:spPr>
      </p:pic>
      <p:pic>
        <p:nvPicPr>
          <p:cNvPr id="9" name="Picture 8">
            <a:extLst>
              <a:ext uri="{FF2B5EF4-FFF2-40B4-BE49-F238E27FC236}">
                <a16:creationId xmlns:a16="http://schemas.microsoft.com/office/drawing/2014/main" id="{E9CA71C8-7025-4348-A73B-79C58AFDB387}"/>
              </a:ext>
            </a:extLst>
          </p:cNvPr>
          <p:cNvPicPr>
            <a:picLocks noChangeAspect="1"/>
          </p:cNvPicPr>
          <p:nvPr/>
        </p:nvPicPr>
        <p:blipFill>
          <a:blip r:embed="rId4"/>
          <a:stretch>
            <a:fillRect/>
          </a:stretch>
        </p:blipFill>
        <p:spPr>
          <a:xfrm>
            <a:off x="7888850" y="3522768"/>
            <a:ext cx="4140502" cy="1248138"/>
          </a:xfrm>
          <a:prstGeom prst="rect">
            <a:avLst/>
          </a:prstGeom>
        </p:spPr>
      </p:pic>
    </p:spTree>
    <p:extLst>
      <p:ext uri="{BB962C8B-B14F-4D97-AF65-F5344CB8AC3E}">
        <p14:creationId xmlns:p14="http://schemas.microsoft.com/office/powerpoint/2010/main" val="4068541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74CB79-AAEB-4442-9DD7-1599A9B1A427}"/>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Transforming Arrays </a:t>
            </a:r>
          </a:p>
        </p:txBody>
      </p:sp>
      <p:sp>
        <p:nvSpPr>
          <p:cNvPr id="7" name="Text Placeholder 2">
            <a:extLst>
              <a:ext uri="{FF2B5EF4-FFF2-40B4-BE49-F238E27FC236}">
                <a16:creationId xmlns:a16="http://schemas.microsoft.com/office/drawing/2014/main" id="{E4D451C8-0523-4A08-9AC7-ACA7A20A10FB}"/>
              </a:ext>
            </a:extLst>
          </p:cNvPr>
          <p:cNvSpPr txBox="1">
            <a:spLocks/>
          </p:cNvSpPr>
          <p:nvPr/>
        </p:nvSpPr>
        <p:spPr>
          <a:xfrm>
            <a:off x="536575" y="1187450"/>
            <a:ext cx="11655425"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input modes: fill key-value pairs, or typing expressions directly in</a:t>
            </a:r>
          </a:p>
        </p:txBody>
      </p:sp>
      <p:sp>
        <p:nvSpPr>
          <p:cNvPr id="8" name="TextBox 7">
            <a:extLst>
              <a:ext uri="{FF2B5EF4-FFF2-40B4-BE49-F238E27FC236}">
                <a16:creationId xmlns:a16="http://schemas.microsoft.com/office/drawing/2014/main" id="{84F80F18-C354-4CEA-952A-C50A727AC629}"/>
              </a:ext>
            </a:extLst>
          </p:cNvPr>
          <p:cNvSpPr txBox="1"/>
          <p:nvPr/>
        </p:nvSpPr>
        <p:spPr>
          <a:xfrm>
            <a:off x="1240366" y="2097545"/>
            <a:ext cx="440742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of objects</a:t>
            </a:r>
          </a:p>
        </p:txBody>
      </p:sp>
      <p:pic>
        <p:nvPicPr>
          <p:cNvPr id="9" name="Picture 8">
            <a:extLst>
              <a:ext uri="{FF2B5EF4-FFF2-40B4-BE49-F238E27FC236}">
                <a16:creationId xmlns:a16="http://schemas.microsoft.com/office/drawing/2014/main" id="{877C0C0C-5835-4201-9AAA-4D3B84CA978D}"/>
              </a:ext>
            </a:extLst>
          </p:cNvPr>
          <p:cNvPicPr>
            <a:picLocks noChangeAspect="1"/>
          </p:cNvPicPr>
          <p:nvPr/>
        </p:nvPicPr>
        <p:blipFill>
          <a:blip r:embed="rId2"/>
          <a:stretch>
            <a:fillRect/>
          </a:stretch>
        </p:blipFill>
        <p:spPr>
          <a:xfrm>
            <a:off x="6440982" y="2143542"/>
            <a:ext cx="644305" cy="632149"/>
          </a:xfrm>
          <a:prstGeom prst="rect">
            <a:avLst/>
          </a:prstGeom>
        </p:spPr>
      </p:pic>
      <p:pic>
        <p:nvPicPr>
          <p:cNvPr id="10" name="Picture 9">
            <a:extLst>
              <a:ext uri="{FF2B5EF4-FFF2-40B4-BE49-F238E27FC236}">
                <a16:creationId xmlns:a16="http://schemas.microsoft.com/office/drawing/2014/main" id="{EDA65FE0-4BC0-4813-A28F-C75FF3494EEE}"/>
              </a:ext>
            </a:extLst>
          </p:cNvPr>
          <p:cNvPicPr>
            <a:picLocks noChangeAspect="1"/>
          </p:cNvPicPr>
          <p:nvPr/>
        </p:nvPicPr>
        <p:blipFill>
          <a:blip r:embed="rId3"/>
          <a:stretch>
            <a:fillRect/>
          </a:stretch>
        </p:blipFill>
        <p:spPr>
          <a:xfrm>
            <a:off x="413051" y="2169296"/>
            <a:ext cx="580642" cy="580642"/>
          </a:xfrm>
          <a:prstGeom prst="rect">
            <a:avLst/>
          </a:prstGeom>
        </p:spPr>
      </p:pic>
      <p:sp>
        <p:nvSpPr>
          <p:cNvPr id="11" name="TextBox 10">
            <a:extLst>
              <a:ext uri="{FF2B5EF4-FFF2-40B4-BE49-F238E27FC236}">
                <a16:creationId xmlns:a16="http://schemas.microsoft.com/office/drawing/2014/main" id="{FB4A6B92-5692-4438-91DA-1BBDC91B0637}"/>
              </a:ext>
            </a:extLst>
          </p:cNvPr>
          <p:cNvSpPr txBox="1"/>
          <p:nvPr/>
        </p:nvSpPr>
        <p:spPr>
          <a:xfrm>
            <a:off x="7162800" y="2097545"/>
            <a:ext cx="4942113"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Create an array strings, numbers, </a:t>
            </a:r>
            <a:r>
              <a:rPr lang="en-US" sz="3137" dirty="0" err="1">
                <a:gradFill>
                  <a:gsLst>
                    <a:gs pos="2917">
                      <a:srgbClr val="353535"/>
                    </a:gs>
                    <a:gs pos="30000">
                      <a:srgbClr val="353535"/>
                    </a:gs>
                  </a:gsLst>
                  <a:lin ang="5400000" scaled="0"/>
                </a:gradFill>
                <a:latin typeface="Segoe UI Semilight"/>
              </a:rPr>
              <a:t>booleans</a:t>
            </a:r>
            <a:r>
              <a:rPr lang="en-US" sz="3137" dirty="0">
                <a:gradFill>
                  <a:gsLst>
                    <a:gs pos="2917">
                      <a:srgbClr val="353535"/>
                    </a:gs>
                    <a:gs pos="30000">
                      <a:srgbClr val="353535"/>
                    </a:gs>
                  </a:gsLst>
                  <a:lin ang="5400000" scaled="0"/>
                </a:gradFill>
                <a:latin typeface="Segoe UI Semilight"/>
              </a:rPr>
              <a:t>, </a:t>
            </a:r>
            <a:r>
              <a:rPr lang="en-US" sz="3137" dirty="0" err="1">
                <a:gradFill>
                  <a:gsLst>
                    <a:gs pos="2917">
                      <a:srgbClr val="353535"/>
                    </a:gs>
                    <a:gs pos="30000">
                      <a:srgbClr val="353535"/>
                    </a:gs>
                  </a:gsLst>
                  <a:lin ang="5400000" scaled="0"/>
                </a:gradFill>
                <a:latin typeface="Segoe UI Semilight"/>
              </a:rPr>
              <a:t>etc</a:t>
            </a:r>
            <a:r>
              <a:rPr lang="en-US" sz="3137" dirty="0">
                <a:gradFill>
                  <a:gsLst>
                    <a:gs pos="2917">
                      <a:srgbClr val="353535"/>
                    </a:gs>
                    <a:gs pos="30000">
                      <a:srgbClr val="353535"/>
                    </a:gs>
                  </a:gsLst>
                  <a:lin ang="5400000" scaled="0"/>
                </a:gradFill>
                <a:latin typeface="Segoe UI Semilight"/>
              </a:rPr>
              <a:t>…</a:t>
            </a:r>
          </a:p>
        </p:txBody>
      </p:sp>
      <p:sp>
        <p:nvSpPr>
          <p:cNvPr id="12" name="TextBox 11">
            <a:extLst>
              <a:ext uri="{FF2B5EF4-FFF2-40B4-BE49-F238E27FC236}">
                <a16:creationId xmlns:a16="http://schemas.microsoft.com/office/drawing/2014/main" id="{A61E021B-C205-42F6-82AE-2D5C4855ACB8}"/>
              </a:ext>
            </a:extLst>
          </p:cNvPr>
          <p:cNvSpPr txBox="1"/>
          <p:nvPr/>
        </p:nvSpPr>
        <p:spPr>
          <a:xfrm>
            <a:off x="278766" y="5629196"/>
            <a:ext cx="5667829"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passing this Array to another action </a:t>
            </a:r>
          </a:p>
        </p:txBody>
      </p:sp>
      <p:sp>
        <p:nvSpPr>
          <p:cNvPr id="13" name="TextBox 12">
            <a:extLst>
              <a:ext uri="{FF2B5EF4-FFF2-40B4-BE49-F238E27FC236}">
                <a16:creationId xmlns:a16="http://schemas.microsoft.com/office/drawing/2014/main" id="{449A4DBF-0BF7-4F9F-A003-2C5C0E6C25BD}"/>
              </a:ext>
            </a:extLst>
          </p:cNvPr>
          <p:cNvSpPr txBox="1"/>
          <p:nvPr/>
        </p:nvSpPr>
        <p:spPr>
          <a:xfrm>
            <a:off x="6394808" y="5629196"/>
            <a:ext cx="5797192" cy="1255178"/>
          </a:xfrm>
          <a:prstGeom prst="rect">
            <a:avLst/>
          </a:prstGeom>
          <a:noFill/>
        </p:spPr>
        <p:txBody>
          <a:bodyPr wrap="square" lIns="179285" tIns="143428" rIns="179285" bIns="143428" rtlCol="0">
            <a:spAutoFit/>
          </a:bodyPr>
          <a:lstStyle/>
          <a:p>
            <a:pPr>
              <a:spcAft>
                <a:spcPts val="588"/>
              </a:spcAft>
              <a:defRPr/>
            </a:pPr>
            <a:r>
              <a:rPr lang="en-US" sz="3137" dirty="0">
                <a:gradFill>
                  <a:gsLst>
                    <a:gs pos="2917">
                      <a:srgbClr val="353535"/>
                    </a:gs>
                    <a:gs pos="30000">
                      <a:srgbClr val="353535"/>
                    </a:gs>
                  </a:gsLst>
                  <a:lin ang="5400000" scaled="0"/>
                </a:gradFill>
                <a:latin typeface="Segoe UI Semilight"/>
              </a:rPr>
              <a:t>Useful for getting a simple list, for example, of email addresses</a:t>
            </a:r>
          </a:p>
        </p:txBody>
      </p:sp>
      <p:pic>
        <p:nvPicPr>
          <p:cNvPr id="14" name="Picture 13">
            <a:extLst>
              <a:ext uri="{FF2B5EF4-FFF2-40B4-BE49-F238E27FC236}">
                <a16:creationId xmlns:a16="http://schemas.microsoft.com/office/drawing/2014/main" id="{CCC522EC-3B03-4E76-93FC-95602FD548A7}"/>
              </a:ext>
            </a:extLst>
          </p:cNvPr>
          <p:cNvPicPr>
            <a:picLocks noChangeAspect="1"/>
          </p:cNvPicPr>
          <p:nvPr/>
        </p:nvPicPr>
        <p:blipFill>
          <a:blip r:embed="rId4"/>
          <a:stretch>
            <a:fillRect/>
          </a:stretch>
        </p:blipFill>
        <p:spPr>
          <a:xfrm>
            <a:off x="490995" y="3404764"/>
            <a:ext cx="5455600" cy="2092956"/>
          </a:xfrm>
          <a:prstGeom prst="rect">
            <a:avLst/>
          </a:prstGeom>
        </p:spPr>
      </p:pic>
      <p:pic>
        <p:nvPicPr>
          <p:cNvPr id="15" name="Picture 14">
            <a:extLst>
              <a:ext uri="{FF2B5EF4-FFF2-40B4-BE49-F238E27FC236}">
                <a16:creationId xmlns:a16="http://schemas.microsoft.com/office/drawing/2014/main" id="{C325242B-26E3-4454-A0AB-F21BEED0F92E}"/>
              </a:ext>
            </a:extLst>
          </p:cNvPr>
          <p:cNvPicPr>
            <a:picLocks noChangeAspect="1"/>
          </p:cNvPicPr>
          <p:nvPr/>
        </p:nvPicPr>
        <p:blipFill>
          <a:blip r:embed="rId5"/>
          <a:stretch>
            <a:fillRect/>
          </a:stretch>
        </p:blipFill>
        <p:spPr>
          <a:xfrm>
            <a:off x="6415947" y="3404764"/>
            <a:ext cx="5518786" cy="1698088"/>
          </a:xfrm>
          <a:prstGeom prst="rect">
            <a:avLst/>
          </a:prstGeom>
        </p:spPr>
      </p:pic>
    </p:spTree>
    <p:extLst>
      <p:ext uri="{BB962C8B-B14F-4D97-AF65-F5344CB8AC3E}">
        <p14:creationId xmlns:p14="http://schemas.microsoft.com/office/powerpoint/2010/main" val="1294059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78610D-510D-42E9-89E0-9F3F76E17131}"/>
              </a:ext>
            </a:extLst>
          </p:cNvPr>
          <p:cNvSpPr>
            <a:spLocks noGrp="1"/>
          </p:cNvSpPr>
          <p:nvPr>
            <p:ph type="title"/>
          </p:nvPr>
        </p:nvSpPr>
        <p:spPr>
          <a:xfrm>
            <a:off x="588263" y="457200"/>
            <a:ext cx="11018520" cy="553998"/>
          </a:xfrm>
        </p:spPr>
        <p:txBody>
          <a:bodyPr>
            <a:noAutofit/>
          </a:bodyPr>
          <a:lstStyle/>
          <a:p>
            <a:r>
              <a:rPr lang="en-US" spc="-50" dirty="0">
                <a:ln w="3175">
                  <a:noFill/>
                </a:ln>
                <a:solidFill>
                  <a:schemeClr val="accent1"/>
                </a:solidFill>
                <a:latin typeface="+mn-lt"/>
                <a:ea typeface="+mn-ea"/>
                <a:cs typeface="Segoe UI" pitchFamily="34" charset="0"/>
              </a:rPr>
              <a:t>Passing data into arrays</a:t>
            </a:r>
          </a:p>
        </p:txBody>
      </p:sp>
      <p:sp>
        <p:nvSpPr>
          <p:cNvPr id="7" name="Text Placeholder 2">
            <a:extLst>
              <a:ext uri="{FF2B5EF4-FFF2-40B4-BE49-F238E27FC236}">
                <a16:creationId xmlns:a16="http://schemas.microsoft.com/office/drawing/2014/main" id="{C093EE6D-08B7-4476-B19D-83826B8DFF54}"/>
              </a:ext>
            </a:extLst>
          </p:cNvPr>
          <p:cNvSpPr txBox="1">
            <a:spLocks/>
          </p:cNvSpPr>
          <p:nvPr/>
        </p:nvSpPr>
        <p:spPr>
          <a:xfrm>
            <a:off x="388938" y="1187450"/>
            <a:ext cx="11803062" cy="431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Can hardcode a list – or – have the list be dynamic at runtime</a:t>
            </a:r>
            <a:endParaRPr lang="en-US" dirty="0"/>
          </a:p>
        </p:txBody>
      </p:sp>
      <p:pic>
        <p:nvPicPr>
          <p:cNvPr id="8" name="Picture 7">
            <a:extLst>
              <a:ext uri="{FF2B5EF4-FFF2-40B4-BE49-F238E27FC236}">
                <a16:creationId xmlns:a16="http://schemas.microsoft.com/office/drawing/2014/main" id="{96465016-F952-4EF1-938B-561B680E9722}"/>
              </a:ext>
            </a:extLst>
          </p:cNvPr>
          <p:cNvPicPr>
            <a:picLocks noChangeAspect="1"/>
          </p:cNvPicPr>
          <p:nvPr/>
        </p:nvPicPr>
        <p:blipFill>
          <a:blip r:embed="rId2"/>
          <a:stretch>
            <a:fillRect/>
          </a:stretch>
        </p:blipFill>
        <p:spPr>
          <a:xfrm>
            <a:off x="195378" y="3727809"/>
            <a:ext cx="5794052" cy="2610783"/>
          </a:xfrm>
          <a:prstGeom prst="rect">
            <a:avLst/>
          </a:prstGeom>
        </p:spPr>
      </p:pic>
      <p:pic>
        <p:nvPicPr>
          <p:cNvPr id="9" name="Picture 8">
            <a:extLst>
              <a:ext uri="{FF2B5EF4-FFF2-40B4-BE49-F238E27FC236}">
                <a16:creationId xmlns:a16="http://schemas.microsoft.com/office/drawing/2014/main" id="{AD454EE6-06EC-41FB-94FC-A145D092A9CB}"/>
              </a:ext>
            </a:extLst>
          </p:cNvPr>
          <p:cNvPicPr>
            <a:picLocks noChangeAspect="1"/>
          </p:cNvPicPr>
          <p:nvPr/>
        </p:nvPicPr>
        <p:blipFill>
          <a:blip r:embed="rId3"/>
          <a:stretch>
            <a:fillRect/>
          </a:stretch>
        </p:blipFill>
        <p:spPr>
          <a:xfrm>
            <a:off x="6096842" y="3727808"/>
            <a:ext cx="5808263" cy="2170258"/>
          </a:xfrm>
          <a:prstGeom prst="rect">
            <a:avLst/>
          </a:prstGeom>
        </p:spPr>
      </p:pic>
      <p:sp>
        <p:nvSpPr>
          <p:cNvPr id="10" name="TextBox 9">
            <a:extLst>
              <a:ext uri="{FF2B5EF4-FFF2-40B4-BE49-F238E27FC236}">
                <a16:creationId xmlns:a16="http://schemas.microsoft.com/office/drawing/2014/main" id="{89D44F86-24DF-43B6-805D-0E095AA9935B}"/>
              </a:ext>
            </a:extLst>
          </p:cNvPr>
          <p:cNvSpPr txBox="1"/>
          <p:nvPr/>
        </p:nvSpPr>
        <p:spPr>
          <a:xfrm>
            <a:off x="1240366" y="2097545"/>
            <a:ext cx="4407422"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Fill in each property of the object and get one item created</a:t>
            </a:r>
          </a:p>
        </p:txBody>
      </p:sp>
      <p:pic>
        <p:nvPicPr>
          <p:cNvPr id="11" name="Picture 10">
            <a:extLst>
              <a:ext uri="{FF2B5EF4-FFF2-40B4-BE49-F238E27FC236}">
                <a16:creationId xmlns:a16="http://schemas.microsoft.com/office/drawing/2014/main" id="{33643EA1-2701-4EE5-8B22-6778DEE67384}"/>
              </a:ext>
            </a:extLst>
          </p:cNvPr>
          <p:cNvPicPr>
            <a:picLocks noChangeAspect="1"/>
          </p:cNvPicPr>
          <p:nvPr/>
        </p:nvPicPr>
        <p:blipFill>
          <a:blip r:embed="rId4"/>
          <a:stretch>
            <a:fillRect/>
          </a:stretch>
        </p:blipFill>
        <p:spPr>
          <a:xfrm>
            <a:off x="413051" y="2169296"/>
            <a:ext cx="580642" cy="580642"/>
          </a:xfrm>
          <a:prstGeom prst="rect">
            <a:avLst/>
          </a:prstGeom>
        </p:spPr>
      </p:pic>
      <p:pic>
        <p:nvPicPr>
          <p:cNvPr id="12" name="Picture 11">
            <a:extLst>
              <a:ext uri="{FF2B5EF4-FFF2-40B4-BE49-F238E27FC236}">
                <a16:creationId xmlns:a16="http://schemas.microsoft.com/office/drawing/2014/main" id="{7D564DC2-DF53-4AEF-8FEA-7445DD74E24D}"/>
              </a:ext>
            </a:extLst>
          </p:cNvPr>
          <p:cNvPicPr>
            <a:picLocks noChangeAspect="1"/>
          </p:cNvPicPr>
          <p:nvPr/>
        </p:nvPicPr>
        <p:blipFill>
          <a:blip r:embed="rId5"/>
          <a:stretch>
            <a:fillRect/>
          </a:stretch>
        </p:blipFill>
        <p:spPr>
          <a:xfrm>
            <a:off x="6440982" y="2143542"/>
            <a:ext cx="644305" cy="632149"/>
          </a:xfrm>
          <a:prstGeom prst="rect">
            <a:avLst/>
          </a:prstGeom>
        </p:spPr>
      </p:pic>
      <p:sp>
        <p:nvSpPr>
          <p:cNvPr id="13" name="TextBox 12">
            <a:extLst>
              <a:ext uri="{FF2B5EF4-FFF2-40B4-BE49-F238E27FC236}">
                <a16:creationId xmlns:a16="http://schemas.microsoft.com/office/drawing/2014/main" id="{4E49FFB2-2E2D-4EEE-9EC5-EA0CDF150511}"/>
              </a:ext>
            </a:extLst>
          </p:cNvPr>
          <p:cNvSpPr txBox="1"/>
          <p:nvPr/>
        </p:nvSpPr>
        <p:spPr>
          <a:xfrm>
            <a:off x="7515339" y="2097545"/>
            <a:ext cx="4547298" cy="1593115"/>
          </a:xfrm>
          <a:prstGeom prst="rect">
            <a:avLst/>
          </a:prstGeom>
          <a:noFill/>
        </p:spPr>
        <p:txBody>
          <a:bodyPr wrap="square" lIns="179285" tIns="143428" rIns="179285" bIns="143428" rtlCol="0">
            <a:spAutoFit/>
          </a:bodyPr>
          <a:lstStyle/>
          <a:p>
            <a:pPr>
              <a:lnSpc>
                <a:spcPct val="90000"/>
              </a:lnSpc>
              <a:spcAft>
                <a:spcPts val="588"/>
              </a:spcAft>
              <a:defRPr/>
            </a:pPr>
            <a:r>
              <a:rPr lang="en-US" sz="3137" dirty="0">
                <a:gradFill>
                  <a:gsLst>
                    <a:gs pos="2917">
                      <a:srgbClr val="353535"/>
                    </a:gs>
                    <a:gs pos="30000">
                      <a:srgbClr val="353535"/>
                    </a:gs>
                  </a:gsLst>
                  <a:lin ang="5400000" scaled="0"/>
                </a:gradFill>
                <a:latin typeface="Segoe UI Semilight"/>
              </a:rPr>
              <a:t>Need to pass in an Array that exactly matches the fields</a:t>
            </a:r>
          </a:p>
        </p:txBody>
      </p:sp>
    </p:spTree>
    <p:extLst>
      <p:ext uri="{BB962C8B-B14F-4D97-AF65-F5344CB8AC3E}">
        <p14:creationId xmlns:p14="http://schemas.microsoft.com/office/powerpoint/2010/main" val="937692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CBA67F-0B94-4EC7-AAAC-3E4CCDA096DB}"/>
              </a:ext>
            </a:extLst>
          </p:cNvPr>
          <p:cNvPicPr>
            <a:picLocks noChangeAspect="1"/>
          </p:cNvPicPr>
          <p:nvPr/>
        </p:nvPicPr>
        <p:blipFill rotWithShape="1">
          <a:blip r:embed="rId2"/>
          <a:srcRect l="31222" r="22595"/>
          <a:stretch/>
        </p:blipFill>
        <p:spPr>
          <a:xfrm>
            <a:off x="7440639" y="487"/>
            <a:ext cx="4751362" cy="6857027"/>
          </a:xfrm>
          <a:prstGeom prst="rect">
            <a:avLst/>
          </a:prstGeom>
        </p:spPr>
      </p:pic>
      <p:sp>
        <p:nvSpPr>
          <p:cNvPr id="7" name="Title 1">
            <a:extLst>
              <a:ext uri="{FF2B5EF4-FFF2-40B4-BE49-F238E27FC236}">
                <a16:creationId xmlns:a16="http://schemas.microsoft.com/office/drawing/2014/main" id="{2B710300-4E69-48B8-B4E3-5636DE63F5F7}"/>
              </a:ext>
            </a:extLst>
          </p:cNvPr>
          <p:cNvSpPr>
            <a:spLocks noGrp="1"/>
          </p:cNvSpPr>
          <p:nvPr>
            <p:ph type="title"/>
          </p:nvPr>
        </p:nvSpPr>
        <p:spPr>
          <a:xfrm>
            <a:off x="596120" y="401443"/>
            <a:ext cx="6705600" cy="1107996"/>
          </a:xfrm>
        </p:spPr>
        <p:txBody>
          <a:bodyPr>
            <a:noAutofit/>
          </a:bodyPr>
          <a:lstStyle/>
          <a:p>
            <a:r>
              <a:rPr lang="en-US" spc="-50" dirty="0">
                <a:ln w="3175">
                  <a:noFill/>
                </a:ln>
                <a:solidFill>
                  <a:schemeClr val="accent1"/>
                </a:solidFill>
                <a:latin typeface="+mn-lt"/>
                <a:ea typeface="+mn-ea"/>
                <a:cs typeface="Segoe UI" pitchFamily="34" charset="0"/>
              </a:rPr>
              <a:t>Checking list containment or duplicates</a:t>
            </a:r>
          </a:p>
        </p:txBody>
      </p:sp>
      <p:sp>
        <p:nvSpPr>
          <p:cNvPr id="8" name="Text Placeholder 2">
            <a:extLst>
              <a:ext uri="{FF2B5EF4-FFF2-40B4-BE49-F238E27FC236}">
                <a16:creationId xmlns:a16="http://schemas.microsoft.com/office/drawing/2014/main" id="{C2BF919F-7E5B-4E5D-B2C0-86F3B7995A2A}"/>
              </a:ext>
            </a:extLst>
          </p:cNvPr>
          <p:cNvSpPr>
            <a:spLocks noGrp="1"/>
          </p:cNvSpPr>
          <p:nvPr>
            <p:ph idx="1"/>
          </p:nvPr>
        </p:nvSpPr>
        <p:spPr>
          <a:xfrm>
            <a:off x="457201" y="1855894"/>
            <a:ext cx="6705600" cy="1809726"/>
          </a:xfrm>
        </p:spPr>
        <p:txBody>
          <a:bodyPr>
            <a:normAutofit lnSpcReduction="10000"/>
          </a:bodyPr>
          <a:lstStyle/>
          <a:p>
            <a:pPr>
              <a:lnSpc>
                <a:spcPct val="100000"/>
              </a:lnSpc>
            </a:pPr>
            <a:r>
              <a:rPr lang="en-US" dirty="0"/>
              <a:t>You can use the contains() expression to see if something is in an array</a:t>
            </a:r>
          </a:p>
          <a:p>
            <a:pPr>
              <a:lnSpc>
                <a:spcPct val="100000"/>
              </a:lnSpc>
            </a:pPr>
            <a:r>
              <a:rPr lang="en-US" dirty="0"/>
              <a:t>Use the union() function with the array twice to get a set of unique items</a:t>
            </a:r>
          </a:p>
        </p:txBody>
      </p:sp>
    </p:spTree>
    <p:extLst>
      <p:ext uri="{BB962C8B-B14F-4D97-AF65-F5344CB8AC3E}">
        <p14:creationId xmlns:p14="http://schemas.microsoft.com/office/powerpoint/2010/main" val="345334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B60D1E-7739-4302-8098-497B3A93779B}"/>
              </a:ext>
            </a:extLst>
          </p:cNvPr>
          <p:cNvSpPr>
            <a:spLocks noGrp="1"/>
          </p:cNvSpPr>
          <p:nvPr>
            <p:ph type="title"/>
          </p:nvPr>
        </p:nvSpPr>
        <p:spPr>
          <a:xfrm>
            <a:off x="457201" y="234175"/>
            <a:ext cx="6705600" cy="553998"/>
          </a:xfrm>
        </p:spPr>
        <p:txBody>
          <a:bodyPr>
            <a:noAutofit/>
          </a:bodyPr>
          <a:lstStyle/>
          <a:p>
            <a:r>
              <a:rPr lang="en-US" spc="-50" dirty="0">
                <a:ln w="3175">
                  <a:noFill/>
                </a:ln>
                <a:solidFill>
                  <a:schemeClr val="accent1"/>
                </a:solidFill>
                <a:latin typeface="+mn-lt"/>
                <a:ea typeface="+mn-ea"/>
                <a:cs typeface="Segoe UI" pitchFamily="34" charset="0"/>
              </a:rPr>
              <a:t>Variables</a:t>
            </a:r>
          </a:p>
        </p:txBody>
      </p:sp>
      <p:sp>
        <p:nvSpPr>
          <p:cNvPr id="7" name="Text Placeholder 2">
            <a:extLst>
              <a:ext uri="{FF2B5EF4-FFF2-40B4-BE49-F238E27FC236}">
                <a16:creationId xmlns:a16="http://schemas.microsoft.com/office/drawing/2014/main" id="{72113F5B-8F5B-4D04-94FA-B54508C68E91}"/>
              </a:ext>
            </a:extLst>
          </p:cNvPr>
          <p:cNvSpPr>
            <a:spLocks noGrp="1"/>
          </p:cNvSpPr>
          <p:nvPr>
            <p:ph idx="1"/>
          </p:nvPr>
        </p:nvSpPr>
        <p:spPr>
          <a:xfrm>
            <a:off x="457201" y="1126551"/>
            <a:ext cx="6705600" cy="5133713"/>
          </a:xfrm>
        </p:spPr>
        <p:txBody>
          <a:bodyPr>
            <a:normAutofit lnSpcReduction="10000"/>
          </a:bodyPr>
          <a:lstStyle/>
          <a:p>
            <a:r>
              <a:rPr lang="en-US" dirty="0"/>
              <a:t>Define the type and initialize the variable before you use it.</a:t>
            </a:r>
          </a:p>
          <a:p>
            <a:endParaRPr lang="en-US" dirty="0"/>
          </a:p>
          <a:p>
            <a:r>
              <a:rPr lang="en-US" dirty="0"/>
              <a:t>Useful for:</a:t>
            </a:r>
          </a:p>
          <a:p>
            <a:pPr lvl="1"/>
            <a:r>
              <a:rPr lang="en-US" dirty="0"/>
              <a:t>Counters – you can increment or decrement variables</a:t>
            </a:r>
          </a:p>
          <a:p>
            <a:pPr lvl="1"/>
            <a:r>
              <a:rPr lang="en-US" dirty="0"/>
              <a:t>Append to arrays or strings</a:t>
            </a:r>
          </a:p>
          <a:p>
            <a:endParaRPr lang="en-US" dirty="0"/>
          </a:p>
          <a:p>
            <a:r>
              <a:rPr lang="en-US" dirty="0"/>
              <a:t>Set state, check it elsewhere in the flow</a:t>
            </a:r>
          </a:p>
          <a:p>
            <a:endParaRPr lang="en-US" dirty="0"/>
          </a:p>
          <a:p>
            <a:r>
              <a:rPr lang="en-US" dirty="0"/>
              <a:t>Simplify expressions – no need to keep checking object?[‘p1’]?[‘p2’]?[‘p3’]</a:t>
            </a:r>
          </a:p>
        </p:txBody>
      </p:sp>
      <p:pic>
        <p:nvPicPr>
          <p:cNvPr id="8" name="Picture 7">
            <a:extLst>
              <a:ext uri="{FF2B5EF4-FFF2-40B4-BE49-F238E27FC236}">
                <a16:creationId xmlns:a16="http://schemas.microsoft.com/office/drawing/2014/main" id="{D31AD600-F34F-49C8-9915-576471255DA4}"/>
              </a:ext>
            </a:extLst>
          </p:cNvPr>
          <p:cNvPicPr>
            <a:picLocks noChangeAspect="1"/>
          </p:cNvPicPr>
          <p:nvPr/>
        </p:nvPicPr>
        <p:blipFill>
          <a:blip r:embed="rId2"/>
          <a:stretch>
            <a:fillRect/>
          </a:stretch>
        </p:blipFill>
        <p:spPr>
          <a:xfrm>
            <a:off x="7739445" y="1541606"/>
            <a:ext cx="4321960" cy="3774789"/>
          </a:xfrm>
          <a:prstGeom prst="rect">
            <a:avLst/>
          </a:prstGeom>
        </p:spPr>
      </p:pic>
    </p:spTree>
    <p:extLst>
      <p:ext uri="{BB962C8B-B14F-4D97-AF65-F5344CB8AC3E}">
        <p14:creationId xmlns:p14="http://schemas.microsoft.com/office/powerpoint/2010/main" val="1961537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659066-DF07-4CCD-96CC-CD60C2285EE6}"/>
              </a:ext>
            </a:extLst>
          </p:cNvPr>
          <p:cNvSpPr>
            <a:spLocks noGrp="1"/>
          </p:cNvSpPr>
          <p:nvPr>
            <p:ph type="title"/>
          </p:nvPr>
        </p:nvSpPr>
        <p:spPr>
          <a:xfrm>
            <a:off x="546410" y="412595"/>
            <a:ext cx="6705600" cy="553998"/>
          </a:xfrm>
        </p:spPr>
        <p:txBody>
          <a:bodyPr>
            <a:noAutofit/>
          </a:bodyPr>
          <a:lstStyle/>
          <a:p>
            <a:r>
              <a:rPr lang="en-US" spc="-50" dirty="0">
                <a:ln w="3175">
                  <a:noFill/>
                </a:ln>
                <a:solidFill>
                  <a:schemeClr val="accent1"/>
                </a:solidFill>
                <a:latin typeface="+mn-lt"/>
                <a:ea typeface="+mn-ea"/>
                <a:cs typeface="Segoe UI" pitchFamily="34" charset="0"/>
              </a:rPr>
              <a:t>Escaping rules</a:t>
            </a:r>
          </a:p>
        </p:txBody>
      </p:sp>
      <p:sp>
        <p:nvSpPr>
          <p:cNvPr id="7" name="Text Placeholder 2">
            <a:extLst>
              <a:ext uri="{FF2B5EF4-FFF2-40B4-BE49-F238E27FC236}">
                <a16:creationId xmlns:a16="http://schemas.microsoft.com/office/drawing/2014/main" id="{DB80BE3F-50F0-4E26-9A87-DCEE67C72583}"/>
              </a:ext>
            </a:extLst>
          </p:cNvPr>
          <p:cNvSpPr>
            <a:spLocks noGrp="1"/>
          </p:cNvSpPr>
          <p:nvPr>
            <p:ph idx="1"/>
          </p:nvPr>
        </p:nvSpPr>
        <p:spPr>
          <a:xfrm>
            <a:off x="546410" y="1301896"/>
            <a:ext cx="11452302" cy="5002106"/>
          </a:xfrm>
        </p:spPr>
        <p:txBody>
          <a:bodyPr>
            <a:noAutofit/>
          </a:bodyPr>
          <a:lstStyle/>
          <a:p>
            <a:pPr marL="0" indent="0">
              <a:lnSpc>
                <a:spcPct val="100000"/>
              </a:lnSpc>
              <a:buNone/>
            </a:pPr>
            <a:r>
              <a:rPr lang="en-US" sz="2000" dirty="0"/>
              <a:t>When you directly are using the expression language you may need to escape certain characters</a:t>
            </a:r>
          </a:p>
          <a:p>
            <a:pPr>
              <a:lnSpc>
                <a:spcPct val="100000"/>
              </a:lnSpc>
            </a:pPr>
            <a:endParaRPr lang="en-US" sz="2000" dirty="0"/>
          </a:p>
          <a:p>
            <a:pPr marL="0" indent="0" defTabSz="914367">
              <a:lnSpc>
                <a:spcPct val="100000"/>
              </a:lnSpc>
              <a:buNone/>
              <a:defRPr/>
            </a:pPr>
            <a:r>
              <a:rPr lang="en-US" sz="2000" dirty="0"/>
              <a:t>Using strings with a single quote character:</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@substring('</a:t>
            </a:r>
            <a:r>
              <a:rPr lang="en-US" sz="2000" dirty="0" err="1">
                <a:gradFill>
                  <a:gsLst>
                    <a:gs pos="1250">
                      <a:srgbClr val="353535"/>
                    </a:gs>
                    <a:gs pos="100000">
                      <a:srgbClr val="353535"/>
                    </a:gs>
                  </a:gsLst>
                  <a:lin ang="5400000" scaled="0"/>
                </a:gradFill>
                <a:latin typeface="Consolas" panose="020B0609020204030204" pitchFamily="49" charset="0"/>
              </a:rPr>
              <a:t>It''s</a:t>
            </a:r>
            <a:r>
              <a:rPr lang="en-US" sz="2000" dirty="0">
                <a:gradFill>
                  <a:gsLst>
                    <a:gs pos="1250">
                      <a:srgbClr val="353535"/>
                    </a:gs>
                    <a:gs pos="100000">
                      <a:srgbClr val="353535"/>
                    </a:gs>
                  </a:gsLst>
                  <a:lin ang="5400000" scaled="0"/>
                </a:gradFill>
                <a:latin typeface="Consolas" panose="020B0609020204030204" pitchFamily="49" charset="0"/>
              </a:rPr>
              <a:t> A Great Day!',1,5)</a:t>
            </a: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Using spaces in action names:</a:t>
            </a:r>
          </a:p>
          <a:p>
            <a:pPr marL="0" indent="0" defTabSz="914367">
              <a:lnSpc>
                <a:spcPct val="100000"/>
              </a:lnSpc>
              <a:buNone/>
              <a:defRPr/>
            </a:pPr>
            <a:r>
              <a:rPr lang="en-US" sz="2000" dirty="0">
                <a:gradFill>
                  <a:gsLst>
                    <a:gs pos="1250">
                      <a:srgbClr val="353535"/>
                    </a:gs>
                    <a:gs pos="100000">
                      <a:srgbClr val="353535"/>
                    </a:gs>
                  </a:gsLst>
                  <a:lin ang="5400000" scaled="0"/>
                </a:gradFill>
                <a:latin typeface="Consolas" panose="020B0609020204030204" pitchFamily="49" charset="0"/>
              </a:rPr>
              <a:t>@body('</a:t>
            </a:r>
            <a:r>
              <a:rPr lang="en-US" sz="2000" dirty="0" err="1">
                <a:gradFill>
                  <a:gsLst>
                    <a:gs pos="1250">
                      <a:srgbClr val="353535"/>
                    </a:gs>
                    <a:gs pos="100000">
                      <a:srgbClr val="353535"/>
                    </a:gs>
                  </a:gsLst>
                  <a:lin ang="5400000" scaled="0"/>
                </a:gradFill>
                <a:latin typeface="Consolas" panose="020B0609020204030204" pitchFamily="49" charset="0"/>
              </a:rPr>
              <a:t>Name_with_spaces</a:t>
            </a:r>
            <a:r>
              <a:rPr lang="en-US" sz="2000" dirty="0">
                <a:gradFill>
                  <a:gsLst>
                    <a:gs pos="1250">
                      <a:srgbClr val="353535"/>
                    </a:gs>
                    <a:gs pos="100000">
                      <a:srgbClr val="353535"/>
                    </a:gs>
                  </a:gsLst>
                  <a:lin ang="5400000" scaled="0"/>
                </a:gradFill>
                <a:latin typeface="Consolas" panose="020B0609020204030204" pitchFamily="49" charset="0"/>
              </a:rPr>
              <a:t>')</a:t>
            </a: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endParaRPr lang="en-US" sz="2000" dirty="0">
              <a:gradFill>
                <a:gsLst>
                  <a:gs pos="1250">
                    <a:srgbClr val="353535"/>
                  </a:gs>
                  <a:gs pos="100000">
                    <a:srgbClr val="353535"/>
                  </a:gs>
                </a:gsLst>
                <a:lin ang="5400000" scaled="0"/>
              </a:gradFill>
              <a:latin typeface="Segoe UI Light"/>
            </a:endParaRPr>
          </a:p>
          <a:p>
            <a:pPr marL="0" indent="0" defTabSz="914367">
              <a:lnSpc>
                <a:spcPct val="100000"/>
              </a:lnSpc>
              <a:buNone/>
              <a:defRPr/>
            </a:pPr>
            <a:r>
              <a:rPr lang="en-US" sz="2000" dirty="0"/>
              <a:t>Building an object you need to escape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	"@@</a:t>
            </a:r>
            <a:r>
              <a:rPr lang="en-US" dirty="0" err="1">
                <a:gradFill>
                  <a:gsLst>
                    <a:gs pos="1250">
                      <a:srgbClr val="353535"/>
                    </a:gs>
                    <a:gs pos="100000">
                      <a:srgbClr val="353535"/>
                    </a:gs>
                  </a:gsLst>
                  <a:lin ang="5400000" scaled="0"/>
                </a:gradFill>
                <a:latin typeface="Consolas" panose="020B0609020204030204" pitchFamily="49" charset="0"/>
              </a:rPr>
              <a:t>Odata.type</a:t>
            </a:r>
            <a:r>
              <a:rPr lang="en-US" dirty="0">
                <a:gradFill>
                  <a:gsLst>
                    <a:gs pos="1250">
                      <a:srgbClr val="353535"/>
                    </a:gs>
                    <a:gs pos="100000">
                      <a:srgbClr val="353535"/>
                    </a:gs>
                  </a:gsLst>
                  <a:lin ang="5400000" scaled="0"/>
                </a:gradFill>
                <a:latin typeface="Consolas" panose="020B0609020204030204" pitchFamily="49" charset="0"/>
              </a:rPr>
              <a:t>" : ""</a:t>
            </a:r>
          </a:p>
          <a:p>
            <a:pPr marL="224097" lvl="1" indent="0" defTabSz="914367">
              <a:lnSpc>
                <a:spcPct val="100000"/>
              </a:lnSpc>
              <a:buNone/>
              <a:defRPr/>
            </a:pPr>
            <a:r>
              <a:rPr lang="en-US" dirty="0">
                <a:gradFill>
                  <a:gsLst>
                    <a:gs pos="1250">
                      <a:srgbClr val="353535"/>
                    </a:gs>
                    <a:gs pos="100000">
                      <a:srgbClr val="353535"/>
                    </a:gs>
                  </a:gsLst>
                  <a:lin ang="5400000" scaled="0"/>
                </a:gradFill>
                <a:latin typeface="Consolas" panose="020B0609020204030204" pitchFamily="49" charset="0"/>
              </a:rPr>
              <a:t>}</a:t>
            </a:r>
          </a:p>
        </p:txBody>
      </p:sp>
    </p:spTree>
    <p:extLst>
      <p:ext uri="{BB962C8B-B14F-4D97-AF65-F5344CB8AC3E}">
        <p14:creationId xmlns:p14="http://schemas.microsoft.com/office/powerpoint/2010/main" val="1802978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4</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3450613"/>
          </a:xfrm>
          <a:prstGeom prst="rect">
            <a:avLst/>
          </a:prstGeom>
        </p:spPr>
        <p:txBody>
          <a:bodyPr vert="horz" lIns="91440" tIns="45720" rIns="91440" bIns="45720" rtlCol="0" anchor="ctr">
            <a:normAutofit lnSpcReduction="10000"/>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Introducing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your first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Learn to use the Microsoft Flow mobile app</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Receive text and email notifications from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Copy files with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recurring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Post tweets with Microsoft Flow</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Create team flows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Troubleshoot flows</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06636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Control flow and action settings</a:t>
            </a:r>
          </a:p>
        </p:txBody>
      </p:sp>
    </p:spTree>
    <p:extLst>
      <p:ext uri="{BB962C8B-B14F-4D97-AF65-F5344CB8AC3E}">
        <p14:creationId xmlns:p14="http://schemas.microsoft.com/office/powerpoint/2010/main" val="113255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E9485F3-C684-4AC1-8EDD-9E8289221DFF}"/>
              </a:ext>
            </a:extLst>
          </p:cNvPr>
          <p:cNvSpPr>
            <a:spLocks noGrp="1"/>
          </p:cNvSpPr>
          <p:nvPr>
            <p:ph type="title"/>
          </p:nvPr>
        </p:nvSpPr>
        <p:spPr>
          <a:xfrm>
            <a:off x="457201" y="394100"/>
            <a:ext cx="6705600" cy="553998"/>
          </a:xfrm>
        </p:spPr>
        <p:txBody>
          <a:bodyPr>
            <a:noAutofit/>
          </a:bodyPr>
          <a:lstStyle/>
          <a:p>
            <a:r>
              <a:rPr lang="en-US" spc="-50" dirty="0">
                <a:ln w="3175">
                  <a:noFill/>
                </a:ln>
                <a:solidFill>
                  <a:schemeClr val="accent1"/>
                </a:solidFill>
                <a:latin typeface="+mn-lt"/>
                <a:ea typeface="+mn-ea"/>
                <a:cs typeface="Segoe UI" pitchFamily="34" charset="0"/>
              </a:rPr>
              <a:t>Parallel execution</a:t>
            </a:r>
          </a:p>
        </p:txBody>
      </p:sp>
      <p:sp>
        <p:nvSpPr>
          <p:cNvPr id="7" name="Text Placeholder 2">
            <a:extLst>
              <a:ext uri="{FF2B5EF4-FFF2-40B4-BE49-F238E27FC236}">
                <a16:creationId xmlns:a16="http://schemas.microsoft.com/office/drawing/2014/main" id="{07906376-2481-45B2-AB71-6B10D0BC16F0}"/>
              </a:ext>
            </a:extLst>
          </p:cNvPr>
          <p:cNvSpPr>
            <a:spLocks noGrp="1"/>
          </p:cNvSpPr>
          <p:nvPr>
            <p:ph idx="1"/>
          </p:nvPr>
        </p:nvSpPr>
        <p:spPr>
          <a:xfrm>
            <a:off x="457201" y="1462480"/>
            <a:ext cx="6705600" cy="2326791"/>
          </a:xfrm>
        </p:spPr>
        <p:txBody>
          <a:bodyPr/>
          <a:lstStyle/>
          <a:p>
            <a:r>
              <a:rPr lang="en-US" dirty="0"/>
              <a:t>For actions select  Add parallel branch from the      above the action</a:t>
            </a:r>
          </a:p>
          <a:p>
            <a:endParaRPr lang="en-US" dirty="0"/>
          </a:p>
          <a:p>
            <a:r>
              <a:rPr lang="en-US" dirty="0"/>
              <a:t>Inside of an </a:t>
            </a:r>
            <a:r>
              <a:rPr lang="en-US" i="1" dirty="0"/>
              <a:t>Apply to each</a:t>
            </a:r>
            <a:r>
              <a:rPr lang="en-US" dirty="0"/>
              <a:t> you can control parallelism</a:t>
            </a:r>
            <a:endParaRPr lang="en-US" i="1" dirty="0"/>
          </a:p>
        </p:txBody>
      </p:sp>
      <p:pic>
        <p:nvPicPr>
          <p:cNvPr id="8" name="Picture 7">
            <a:extLst>
              <a:ext uri="{FF2B5EF4-FFF2-40B4-BE49-F238E27FC236}">
                <a16:creationId xmlns:a16="http://schemas.microsoft.com/office/drawing/2014/main" id="{00A46299-7A39-4BB1-8395-E0193F3A308B}"/>
              </a:ext>
            </a:extLst>
          </p:cNvPr>
          <p:cNvPicPr>
            <a:picLocks noChangeAspect="1"/>
          </p:cNvPicPr>
          <p:nvPr/>
        </p:nvPicPr>
        <p:blipFill>
          <a:blip r:embed="rId2"/>
          <a:stretch>
            <a:fillRect/>
          </a:stretch>
        </p:blipFill>
        <p:spPr>
          <a:xfrm>
            <a:off x="8543458" y="381477"/>
            <a:ext cx="2750295" cy="2949282"/>
          </a:xfrm>
          <a:prstGeom prst="rect">
            <a:avLst/>
          </a:prstGeom>
        </p:spPr>
      </p:pic>
      <p:pic>
        <p:nvPicPr>
          <p:cNvPr id="9" name="Picture 8">
            <a:extLst>
              <a:ext uri="{FF2B5EF4-FFF2-40B4-BE49-F238E27FC236}">
                <a16:creationId xmlns:a16="http://schemas.microsoft.com/office/drawing/2014/main" id="{70971A84-608A-476C-9BC8-454C1157B607}"/>
              </a:ext>
            </a:extLst>
          </p:cNvPr>
          <p:cNvPicPr>
            <a:picLocks noChangeAspect="1"/>
          </p:cNvPicPr>
          <p:nvPr/>
        </p:nvPicPr>
        <p:blipFill>
          <a:blip r:embed="rId3"/>
          <a:stretch>
            <a:fillRect/>
          </a:stretch>
        </p:blipFill>
        <p:spPr>
          <a:xfrm>
            <a:off x="7735805" y="4026617"/>
            <a:ext cx="4296331" cy="2644143"/>
          </a:xfrm>
          <a:prstGeom prst="rect">
            <a:avLst/>
          </a:prstGeom>
        </p:spPr>
      </p:pic>
      <p:grpSp>
        <p:nvGrpSpPr>
          <p:cNvPr id="10" name="Group 9">
            <a:extLst>
              <a:ext uri="{FF2B5EF4-FFF2-40B4-BE49-F238E27FC236}">
                <a16:creationId xmlns:a16="http://schemas.microsoft.com/office/drawing/2014/main" id="{0ADBEEDD-B8B0-48B7-8AE1-49EC95EADD61}"/>
              </a:ext>
            </a:extLst>
          </p:cNvPr>
          <p:cNvGrpSpPr/>
          <p:nvPr/>
        </p:nvGrpSpPr>
        <p:grpSpPr>
          <a:xfrm>
            <a:off x="2105630" y="1937246"/>
            <a:ext cx="351172" cy="351172"/>
            <a:chOff x="3398837" y="1789991"/>
            <a:chExt cx="358214" cy="358214"/>
          </a:xfrm>
        </p:grpSpPr>
        <p:sp>
          <p:nvSpPr>
            <p:cNvPr id="11" name="Oval 10">
              <a:extLst>
                <a:ext uri="{FF2B5EF4-FFF2-40B4-BE49-F238E27FC236}">
                  <a16:creationId xmlns:a16="http://schemas.microsoft.com/office/drawing/2014/main" id="{2D96F217-1A46-4045-BB7F-AFF8B0F587CC}"/>
                </a:ext>
              </a:extLst>
            </p:cNvPr>
            <p:cNvSpPr/>
            <p:nvPr/>
          </p:nvSpPr>
          <p:spPr bwMode="auto">
            <a:xfrm>
              <a:off x="3398837" y="1789991"/>
              <a:ext cx="358214" cy="358214"/>
            </a:xfrm>
            <a:prstGeom prst="ellipse">
              <a:avLst/>
            </a:prstGeom>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Cross 11">
              <a:extLst>
                <a:ext uri="{FF2B5EF4-FFF2-40B4-BE49-F238E27FC236}">
                  <a16:creationId xmlns:a16="http://schemas.microsoft.com/office/drawing/2014/main" id="{694EDA57-271C-4D66-B82F-5BD24F097D19}"/>
                </a:ext>
              </a:extLst>
            </p:cNvPr>
            <p:cNvSpPr/>
            <p:nvPr/>
          </p:nvSpPr>
          <p:spPr bwMode="auto">
            <a:xfrm rot="5400000">
              <a:off x="3455506" y="1848011"/>
              <a:ext cx="244876" cy="244876"/>
            </a:xfrm>
            <a:prstGeom prst="plus">
              <a:avLst>
                <a:gd name="adj" fmla="val 46086"/>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92CB354-10E0-40D0-A528-BD10D02EE462}"/>
              </a:ext>
            </a:extLst>
          </p:cNvPr>
          <p:cNvPicPr>
            <a:picLocks noChangeAspect="1"/>
          </p:cNvPicPr>
          <p:nvPr/>
        </p:nvPicPr>
        <p:blipFill>
          <a:blip r:embed="rId4"/>
          <a:stretch>
            <a:fillRect/>
          </a:stretch>
        </p:blipFill>
        <p:spPr>
          <a:xfrm>
            <a:off x="1438277" y="4322523"/>
            <a:ext cx="4657724" cy="2348237"/>
          </a:xfrm>
          <a:prstGeom prst="rect">
            <a:avLst/>
          </a:prstGeom>
        </p:spPr>
      </p:pic>
    </p:spTree>
    <p:extLst>
      <p:ext uri="{BB962C8B-B14F-4D97-AF65-F5344CB8AC3E}">
        <p14:creationId xmlns:p14="http://schemas.microsoft.com/office/powerpoint/2010/main" val="4229934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CD552C-AE00-4062-8370-6232A3011630}"/>
              </a:ext>
            </a:extLst>
          </p:cNvPr>
          <p:cNvSpPr>
            <a:spLocks noGrp="1"/>
          </p:cNvSpPr>
          <p:nvPr>
            <p:ph type="title"/>
          </p:nvPr>
        </p:nvSpPr>
        <p:spPr>
          <a:xfrm>
            <a:off x="478107" y="332096"/>
            <a:ext cx="6705600" cy="553998"/>
          </a:xfrm>
        </p:spPr>
        <p:txBody>
          <a:bodyPr>
            <a:noAutofit/>
          </a:bodyPr>
          <a:lstStyle/>
          <a:p>
            <a:r>
              <a:rPr lang="en-US" spc="-50" dirty="0">
                <a:ln w="3175">
                  <a:noFill/>
                </a:ln>
                <a:solidFill>
                  <a:schemeClr val="accent1"/>
                </a:solidFill>
                <a:latin typeface="+mn-lt"/>
                <a:ea typeface="+mn-ea"/>
                <a:cs typeface="Segoe UI" pitchFamily="34" charset="0"/>
              </a:rPr>
              <a:t>Looping</a:t>
            </a:r>
          </a:p>
        </p:txBody>
      </p:sp>
      <p:sp>
        <p:nvSpPr>
          <p:cNvPr id="7" name="Text Placeholder 2">
            <a:extLst>
              <a:ext uri="{FF2B5EF4-FFF2-40B4-BE49-F238E27FC236}">
                <a16:creationId xmlns:a16="http://schemas.microsoft.com/office/drawing/2014/main" id="{6DEF13B0-40C1-42A6-A3AD-00967A39735A}"/>
              </a:ext>
            </a:extLst>
          </p:cNvPr>
          <p:cNvSpPr>
            <a:spLocks noGrp="1"/>
          </p:cNvSpPr>
          <p:nvPr>
            <p:ph idx="1"/>
          </p:nvPr>
        </p:nvSpPr>
        <p:spPr>
          <a:xfrm>
            <a:off x="457201" y="1855894"/>
            <a:ext cx="6705600" cy="2339102"/>
          </a:xfrm>
        </p:spPr>
        <p:txBody>
          <a:bodyPr/>
          <a:lstStyle/>
          <a:p>
            <a:r>
              <a:rPr lang="en-US" i="1" dirty="0"/>
              <a:t>Do until </a:t>
            </a:r>
            <a:r>
              <a:rPr lang="en-US" dirty="0"/>
              <a:t>- actions that you want to repeat until  a condition is met</a:t>
            </a:r>
          </a:p>
          <a:p>
            <a:pPr lvl="1"/>
            <a:r>
              <a:rPr lang="en-US" i="1" dirty="0"/>
              <a:t>Do</a:t>
            </a:r>
            <a:r>
              <a:rPr lang="en-US" dirty="0"/>
              <a:t> something </a:t>
            </a:r>
            <a:r>
              <a:rPr lang="en-US" i="1" dirty="0"/>
              <a:t>until</a:t>
            </a:r>
            <a:r>
              <a:rPr lang="en-US" dirty="0"/>
              <a:t> condition</a:t>
            </a:r>
          </a:p>
          <a:p>
            <a:pPr lvl="1"/>
            <a:r>
              <a:rPr lang="en-US" dirty="0"/>
              <a:t>i.e. </a:t>
            </a:r>
            <a:r>
              <a:rPr lang="en-US" i="1" dirty="0"/>
              <a:t>Do until </a:t>
            </a:r>
            <a:r>
              <a:rPr lang="en-US" dirty="0"/>
              <a:t>an approval is completed</a:t>
            </a:r>
          </a:p>
          <a:p>
            <a:pPr lvl="1"/>
            <a:r>
              <a:rPr lang="en-US" u="sng" dirty="0"/>
              <a:t>Caution: Executes at least once</a:t>
            </a:r>
          </a:p>
          <a:p>
            <a:pPr lvl="1"/>
            <a:endParaRPr lang="en-US" dirty="0"/>
          </a:p>
        </p:txBody>
      </p:sp>
      <p:grpSp>
        <p:nvGrpSpPr>
          <p:cNvPr id="8" name="Group 7">
            <a:extLst>
              <a:ext uri="{FF2B5EF4-FFF2-40B4-BE49-F238E27FC236}">
                <a16:creationId xmlns:a16="http://schemas.microsoft.com/office/drawing/2014/main" id="{A6F5785A-182C-4F9D-8AA6-1EA59D1BBDF1}"/>
              </a:ext>
            </a:extLst>
          </p:cNvPr>
          <p:cNvGrpSpPr/>
          <p:nvPr/>
        </p:nvGrpSpPr>
        <p:grpSpPr>
          <a:xfrm>
            <a:off x="7579418" y="67407"/>
            <a:ext cx="4272432" cy="6591193"/>
            <a:chOff x="7247926" y="68262"/>
            <a:chExt cx="4151329" cy="7150563"/>
          </a:xfrm>
        </p:grpSpPr>
        <p:cxnSp>
          <p:nvCxnSpPr>
            <p:cNvPr id="9" name="Connector: Elbow 8">
              <a:extLst>
                <a:ext uri="{FF2B5EF4-FFF2-40B4-BE49-F238E27FC236}">
                  <a16:creationId xmlns:a16="http://schemas.microsoft.com/office/drawing/2014/main" id="{0084AB53-38C3-48AC-A900-76A3B9F7E78D}"/>
                </a:ext>
              </a:extLst>
            </p:cNvPr>
            <p:cNvCxnSpPr>
              <a:cxnSpLocks/>
              <a:stCxn id="22" idx="3"/>
              <a:endCxn id="10" idx="3"/>
            </p:cNvCxnSpPr>
            <p:nvPr/>
          </p:nvCxnSpPr>
          <p:spPr>
            <a:xfrm flipH="1" flipV="1">
              <a:off x="10121194" y="376004"/>
              <a:ext cx="230636" cy="5370500"/>
            </a:xfrm>
            <a:prstGeom prst="bentConnector3">
              <a:avLst>
                <a:gd name="adj1" fmla="val -513122"/>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B561345-8E21-4B89-91D5-91D7658CA901}"/>
                </a:ext>
              </a:extLst>
            </p:cNvPr>
            <p:cNvSpPr/>
            <p:nvPr/>
          </p:nvSpPr>
          <p:spPr bwMode="auto">
            <a:xfrm>
              <a:off x="8531503" y="6826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approval request</a:t>
              </a:r>
            </a:p>
          </p:txBody>
        </p:sp>
        <p:sp>
          <p:nvSpPr>
            <p:cNvPr id="11" name="Flowchart: Decision 10">
              <a:extLst>
                <a:ext uri="{FF2B5EF4-FFF2-40B4-BE49-F238E27FC236}">
                  <a16:creationId xmlns:a16="http://schemas.microsoft.com/office/drawing/2014/main" id="{C252864D-EC2C-4300-9218-65A7A83AAEE0}"/>
                </a:ext>
              </a:extLst>
            </p:cNvPr>
            <p:cNvSpPr/>
            <p:nvPr/>
          </p:nvSpPr>
          <p:spPr bwMode="auto">
            <a:xfrm>
              <a:off x="8571350" y="1085848"/>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1 Approved?</a:t>
              </a:r>
            </a:p>
          </p:txBody>
        </p:sp>
        <p:cxnSp>
          <p:nvCxnSpPr>
            <p:cNvPr id="12" name="Connector: Elbow 11">
              <a:extLst>
                <a:ext uri="{FF2B5EF4-FFF2-40B4-BE49-F238E27FC236}">
                  <a16:creationId xmlns:a16="http://schemas.microsoft.com/office/drawing/2014/main" id="{4C5E36F5-083A-4630-880A-14EBF5AD96EA}"/>
                </a:ext>
              </a:extLst>
            </p:cNvPr>
            <p:cNvCxnSpPr>
              <a:cxnSpLocks/>
              <a:stCxn id="10" idx="2"/>
              <a:endCxn id="11" idx="0"/>
            </p:cNvCxnSpPr>
            <p:nvPr/>
          </p:nvCxnSpPr>
          <p:spPr>
            <a:xfrm rot="16200000" flipH="1">
              <a:off x="9131070" y="879023"/>
              <a:ext cx="402103" cy="11545"/>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28ACF5-8132-41AE-8B54-839E3E890BF4}"/>
                </a:ext>
              </a:extLst>
            </p:cNvPr>
            <p:cNvSpPr/>
            <p:nvPr/>
          </p:nvSpPr>
          <p:spPr bwMode="auto">
            <a:xfrm>
              <a:off x="9671132" y="2364902"/>
              <a:ext cx="1728123"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cxnSp>
          <p:nvCxnSpPr>
            <p:cNvPr id="14" name="Connector: Elbow 13">
              <a:extLst>
                <a:ext uri="{FF2B5EF4-FFF2-40B4-BE49-F238E27FC236}">
                  <a16:creationId xmlns:a16="http://schemas.microsoft.com/office/drawing/2014/main" id="{4765E66C-14CE-4233-82D0-FE4D7157CEFE}"/>
                </a:ext>
              </a:extLst>
            </p:cNvPr>
            <p:cNvCxnSpPr>
              <a:cxnSpLocks/>
              <a:stCxn id="11" idx="3"/>
              <a:endCxn id="13" idx="0"/>
            </p:cNvCxnSpPr>
            <p:nvPr/>
          </p:nvCxnSpPr>
          <p:spPr>
            <a:xfrm>
              <a:off x="10104438" y="1571010"/>
              <a:ext cx="430756" cy="793892"/>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7DE995-5B67-4F05-A63E-D3EBA48E09D9}"/>
                </a:ext>
              </a:extLst>
            </p:cNvPr>
            <p:cNvSpPr/>
            <p:nvPr/>
          </p:nvSpPr>
          <p:spPr bwMode="auto">
            <a:xfrm>
              <a:off x="7551474" y="2050806"/>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approval request</a:t>
              </a:r>
            </a:p>
          </p:txBody>
        </p:sp>
        <p:cxnSp>
          <p:nvCxnSpPr>
            <p:cNvPr id="16" name="Connector: Elbow 15">
              <a:extLst>
                <a:ext uri="{FF2B5EF4-FFF2-40B4-BE49-F238E27FC236}">
                  <a16:creationId xmlns:a16="http://schemas.microsoft.com/office/drawing/2014/main" id="{7A1BC035-491E-43F1-83CD-AEEAFE9B1C4B}"/>
                </a:ext>
              </a:extLst>
            </p:cNvPr>
            <p:cNvCxnSpPr>
              <a:cxnSpLocks/>
              <a:stCxn id="11" idx="1"/>
              <a:endCxn id="15" idx="0"/>
            </p:cNvCxnSpPr>
            <p:nvPr/>
          </p:nvCxnSpPr>
          <p:spPr>
            <a:xfrm rot="10800000" flipV="1">
              <a:off x="8346321" y="1571009"/>
              <a:ext cx="225030" cy="47979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Flowchart: Decision 16">
              <a:extLst>
                <a:ext uri="{FF2B5EF4-FFF2-40B4-BE49-F238E27FC236}">
                  <a16:creationId xmlns:a16="http://schemas.microsoft.com/office/drawing/2014/main" id="{3F508F2C-65EA-4E8E-B1DA-04A758F2401C}"/>
                </a:ext>
              </a:extLst>
            </p:cNvPr>
            <p:cNvSpPr/>
            <p:nvPr/>
          </p:nvSpPr>
          <p:spPr bwMode="auto">
            <a:xfrm>
              <a:off x="7247926" y="3032235"/>
              <a:ext cx="1533087" cy="970324"/>
            </a:xfrm>
            <a:prstGeom prst="flowChartDecision">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Stage 2 Approved?</a:t>
              </a:r>
            </a:p>
          </p:txBody>
        </p:sp>
        <p:sp>
          <p:nvSpPr>
            <p:cNvPr id="18" name="Rectangle 17">
              <a:extLst>
                <a:ext uri="{FF2B5EF4-FFF2-40B4-BE49-F238E27FC236}">
                  <a16:creationId xmlns:a16="http://schemas.microsoft.com/office/drawing/2014/main" id="{0A6CA6FE-924B-4439-9045-7552C90F2591}"/>
                </a:ext>
              </a:extLst>
            </p:cNvPr>
            <p:cNvSpPr/>
            <p:nvPr/>
          </p:nvSpPr>
          <p:spPr bwMode="auto">
            <a:xfrm>
              <a:off x="8131321" y="4118177"/>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Ask Author to make changes requested by Stg.1</a:t>
              </a:r>
            </a:p>
          </p:txBody>
        </p:sp>
        <p:sp>
          <p:nvSpPr>
            <p:cNvPr id="19" name="Rectangle 18">
              <a:extLst>
                <a:ext uri="{FF2B5EF4-FFF2-40B4-BE49-F238E27FC236}">
                  <a16:creationId xmlns:a16="http://schemas.microsoft.com/office/drawing/2014/main" id="{AA8F7846-6DB2-451A-A882-218E5030EE6C}"/>
                </a:ext>
              </a:extLst>
            </p:cNvPr>
            <p:cNvSpPr/>
            <p:nvPr/>
          </p:nvSpPr>
          <p:spPr bwMode="auto">
            <a:xfrm>
              <a:off x="8624442" y="6603342"/>
              <a:ext cx="1589691" cy="615483"/>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Mark document as approved</a:t>
              </a:r>
            </a:p>
          </p:txBody>
        </p:sp>
        <p:cxnSp>
          <p:nvCxnSpPr>
            <p:cNvPr id="20" name="Connector: Elbow 19">
              <a:extLst>
                <a:ext uri="{FF2B5EF4-FFF2-40B4-BE49-F238E27FC236}">
                  <a16:creationId xmlns:a16="http://schemas.microsoft.com/office/drawing/2014/main" id="{A1DB27AC-22BD-4778-8D77-4D7D29034E75}"/>
                </a:ext>
              </a:extLst>
            </p:cNvPr>
            <p:cNvCxnSpPr>
              <a:cxnSpLocks/>
              <a:stCxn id="15" idx="2"/>
              <a:endCxn id="17" idx="0"/>
            </p:cNvCxnSpPr>
            <p:nvPr/>
          </p:nvCxnSpPr>
          <p:spPr>
            <a:xfrm rot="5400000">
              <a:off x="7997422" y="2683337"/>
              <a:ext cx="365946" cy="331849"/>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51B824-6A2B-48D8-97CF-F5223749440D}"/>
                </a:ext>
              </a:extLst>
            </p:cNvPr>
            <p:cNvCxnSpPr>
              <a:cxnSpLocks/>
              <a:stCxn id="17" idx="3"/>
              <a:endCxn id="18" idx="0"/>
            </p:cNvCxnSpPr>
            <p:nvPr/>
          </p:nvCxnSpPr>
          <p:spPr>
            <a:xfrm>
              <a:off x="8781013" y="3517398"/>
              <a:ext cx="145153" cy="600779"/>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Decision 21">
              <a:extLst>
                <a:ext uri="{FF2B5EF4-FFF2-40B4-BE49-F238E27FC236}">
                  <a16:creationId xmlns:a16="http://schemas.microsoft.com/office/drawing/2014/main" id="{11FBA5B6-B549-4287-A6DC-682AC70C330F}"/>
                </a:ext>
              </a:extLst>
            </p:cNvPr>
            <p:cNvSpPr/>
            <p:nvPr/>
          </p:nvSpPr>
          <p:spPr bwMode="auto">
            <a:xfrm>
              <a:off x="8486746" y="5261341"/>
              <a:ext cx="1865084" cy="970324"/>
            </a:xfrm>
            <a:prstGeom prst="flowChartDecisio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Revisions completed?</a:t>
              </a:r>
            </a:p>
          </p:txBody>
        </p:sp>
        <p:cxnSp>
          <p:nvCxnSpPr>
            <p:cNvPr id="23" name="Connector: Elbow 22">
              <a:extLst>
                <a:ext uri="{FF2B5EF4-FFF2-40B4-BE49-F238E27FC236}">
                  <a16:creationId xmlns:a16="http://schemas.microsoft.com/office/drawing/2014/main" id="{C67E3D05-3747-4D56-AA03-8A2FF10E1545}"/>
                </a:ext>
              </a:extLst>
            </p:cNvPr>
            <p:cNvCxnSpPr>
              <a:cxnSpLocks/>
              <a:stCxn id="17" idx="2"/>
              <a:endCxn id="22" idx="1"/>
            </p:cNvCxnSpPr>
            <p:nvPr/>
          </p:nvCxnSpPr>
          <p:spPr>
            <a:xfrm rot="16200000" flipH="1">
              <a:off x="7378636" y="4638392"/>
              <a:ext cx="1743945" cy="472276"/>
            </a:xfrm>
            <a:prstGeom prst="bentConnector2">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1E51BB0-F9E7-4D1D-97B9-E7BAD82F03B8}"/>
                </a:ext>
              </a:extLst>
            </p:cNvPr>
            <p:cNvCxnSpPr>
              <a:cxnSpLocks/>
              <a:stCxn id="22" idx="2"/>
              <a:endCxn id="19" idx="0"/>
            </p:cNvCxnSpPr>
            <p:nvPr/>
          </p:nvCxnSpPr>
          <p:spPr>
            <a:xfrm rot="5400000">
              <a:off x="9233451" y="6417503"/>
              <a:ext cx="371676" cy="1"/>
            </a:xfrm>
            <a:prstGeom prst="bentConnector3">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14F2B6B-4CC8-4205-A71C-46626E3D9CEC}"/>
                </a:ext>
              </a:extLst>
            </p:cNvPr>
            <p:cNvCxnSpPr>
              <a:cxnSpLocks/>
              <a:stCxn id="13" idx="2"/>
              <a:endCxn id="22" idx="0"/>
            </p:cNvCxnSpPr>
            <p:nvPr/>
          </p:nvCxnSpPr>
          <p:spPr>
            <a:xfrm rot="5400000">
              <a:off x="8836764" y="3562911"/>
              <a:ext cx="2280955" cy="1115906"/>
            </a:xfrm>
            <a:prstGeom prst="bentConnector3">
              <a:avLst>
                <a:gd name="adj1" fmla="val 8800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B52B32D-1718-42DE-8DB5-C50E5C865873}"/>
                </a:ext>
              </a:extLst>
            </p:cNvPr>
            <p:cNvCxnSpPr>
              <a:cxnSpLocks/>
              <a:stCxn id="18" idx="2"/>
              <a:endCxn id="22" idx="0"/>
            </p:cNvCxnSpPr>
            <p:nvPr/>
          </p:nvCxnSpPr>
          <p:spPr>
            <a:xfrm rot="16200000" flipH="1">
              <a:off x="8908887" y="4750939"/>
              <a:ext cx="527681" cy="493122"/>
            </a:xfrm>
            <a:prstGeom prst="bentConnector3">
              <a:avLst>
                <a:gd name="adj1" fmla="val 50000"/>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7E3F9CC4-5D5C-4B7A-BB09-543EE420A4A1}"/>
              </a:ext>
            </a:extLst>
          </p:cNvPr>
          <p:cNvPicPr>
            <a:picLocks noChangeAspect="1"/>
          </p:cNvPicPr>
          <p:nvPr/>
        </p:nvPicPr>
        <p:blipFill>
          <a:blip r:embed="rId2"/>
          <a:stretch>
            <a:fillRect/>
          </a:stretch>
        </p:blipFill>
        <p:spPr>
          <a:xfrm>
            <a:off x="7752822" y="1642990"/>
            <a:ext cx="4291797" cy="3030625"/>
          </a:xfrm>
          <a:prstGeom prst="rect">
            <a:avLst/>
          </a:prstGeom>
        </p:spPr>
      </p:pic>
    </p:spTree>
    <p:extLst>
      <p:ext uri="{BB962C8B-B14F-4D97-AF65-F5344CB8AC3E}">
        <p14:creationId xmlns:p14="http://schemas.microsoft.com/office/powerpoint/2010/main" val="97082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DBD1B9-8B79-4950-A022-C5581D0F13E8}"/>
              </a:ext>
            </a:extLst>
          </p:cNvPr>
          <p:cNvSpPr>
            <a:spLocks noGrp="1"/>
          </p:cNvSpPr>
          <p:nvPr>
            <p:ph type="title"/>
          </p:nvPr>
        </p:nvSpPr>
        <p:spPr>
          <a:xfrm>
            <a:off x="457201" y="698236"/>
            <a:ext cx="6705600" cy="553998"/>
          </a:xfrm>
        </p:spPr>
        <p:txBody>
          <a:bodyPr>
            <a:noAutofit/>
          </a:bodyPr>
          <a:lstStyle/>
          <a:p>
            <a:r>
              <a:rPr lang="en-US" spc="-50" dirty="0">
                <a:ln w="3175">
                  <a:noFill/>
                </a:ln>
                <a:solidFill>
                  <a:schemeClr val="accent1"/>
                </a:solidFill>
                <a:latin typeface="+mn-lt"/>
                <a:ea typeface="+mn-ea"/>
                <a:cs typeface="Segoe UI" pitchFamily="34" charset="0"/>
              </a:rPr>
              <a:t>Terminate flows</a:t>
            </a:r>
          </a:p>
        </p:txBody>
      </p:sp>
      <p:sp>
        <p:nvSpPr>
          <p:cNvPr id="7" name="Text Placeholder 2">
            <a:extLst>
              <a:ext uri="{FF2B5EF4-FFF2-40B4-BE49-F238E27FC236}">
                <a16:creationId xmlns:a16="http://schemas.microsoft.com/office/drawing/2014/main" id="{D4445582-1E47-4F93-8BC4-FADEBA6E2F9C}"/>
              </a:ext>
            </a:extLst>
          </p:cNvPr>
          <p:cNvSpPr>
            <a:spLocks noGrp="1"/>
          </p:cNvSpPr>
          <p:nvPr>
            <p:ph idx="1"/>
          </p:nvPr>
        </p:nvSpPr>
        <p:spPr>
          <a:xfrm>
            <a:off x="457201" y="1855894"/>
            <a:ext cx="6705600" cy="861774"/>
          </a:xfrm>
        </p:spPr>
        <p:txBody>
          <a:bodyPr/>
          <a:lstStyle/>
          <a:p>
            <a:r>
              <a:rPr lang="en-US"/>
              <a:t>You can use this action to avoid nested </a:t>
            </a:r>
            <a:br>
              <a:rPr lang="en-US"/>
            </a:br>
            <a:r>
              <a:rPr lang="en-US"/>
              <a:t>conditions by ending in the middle</a:t>
            </a:r>
            <a:endParaRPr lang="en-US" dirty="0"/>
          </a:p>
        </p:txBody>
      </p:sp>
      <p:pic>
        <p:nvPicPr>
          <p:cNvPr id="8" name="Picture 7">
            <a:extLst>
              <a:ext uri="{FF2B5EF4-FFF2-40B4-BE49-F238E27FC236}">
                <a16:creationId xmlns:a16="http://schemas.microsoft.com/office/drawing/2014/main" id="{9C0CC5DA-15CB-4F2C-BFAD-29AB7EA1041C}"/>
              </a:ext>
            </a:extLst>
          </p:cNvPr>
          <p:cNvPicPr>
            <a:picLocks noChangeAspect="1"/>
          </p:cNvPicPr>
          <p:nvPr/>
        </p:nvPicPr>
        <p:blipFill>
          <a:blip r:embed="rId2"/>
          <a:stretch>
            <a:fillRect/>
          </a:stretch>
        </p:blipFill>
        <p:spPr>
          <a:xfrm>
            <a:off x="269241" y="3370990"/>
            <a:ext cx="6723186" cy="2691991"/>
          </a:xfrm>
          <a:prstGeom prst="rect">
            <a:avLst/>
          </a:prstGeom>
        </p:spPr>
      </p:pic>
      <p:pic>
        <p:nvPicPr>
          <p:cNvPr id="9" name="Picture 8">
            <a:extLst>
              <a:ext uri="{FF2B5EF4-FFF2-40B4-BE49-F238E27FC236}">
                <a16:creationId xmlns:a16="http://schemas.microsoft.com/office/drawing/2014/main" id="{BC2BA28D-9F59-4958-9BC1-73BFBA340E42}"/>
              </a:ext>
            </a:extLst>
          </p:cNvPr>
          <p:cNvPicPr>
            <a:picLocks noChangeAspect="1"/>
          </p:cNvPicPr>
          <p:nvPr/>
        </p:nvPicPr>
        <p:blipFill>
          <a:blip r:embed="rId3"/>
          <a:stretch>
            <a:fillRect/>
          </a:stretch>
        </p:blipFill>
        <p:spPr>
          <a:xfrm>
            <a:off x="7847786" y="3114781"/>
            <a:ext cx="4076595" cy="3204408"/>
          </a:xfrm>
          <a:prstGeom prst="rect">
            <a:avLst/>
          </a:prstGeom>
        </p:spPr>
      </p:pic>
      <p:sp>
        <p:nvSpPr>
          <p:cNvPr id="10" name="arrow_15">
            <a:extLst>
              <a:ext uri="{FF2B5EF4-FFF2-40B4-BE49-F238E27FC236}">
                <a16:creationId xmlns:a16="http://schemas.microsoft.com/office/drawing/2014/main" id="{AB7817CE-AF7A-4EE3-B843-6D2DB87CE7EC}"/>
              </a:ext>
            </a:extLst>
          </p:cNvPr>
          <p:cNvSpPr>
            <a:spLocks noChangeAspect="1" noEditPoints="1"/>
          </p:cNvSpPr>
          <p:nvPr/>
        </p:nvSpPr>
        <p:spPr bwMode="auto">
          <a:xfrm>
            <a:off x="7260535" y="453769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sz="882" dirty="0">
              <a:gradFill>
                <a:gsLst>
                  <a:gs pos="0">
                    <a:srgbClr val="505050"/>
                  </a:gs>
                  <a:gs pos="100000">
                    <a:srgbClr val="505050"/>
                  </a:gs>
                </a:gsLst>
                <a:lin ang="5400000" scaled="1"/>
              </a:gradFill>
              <a:latin typeface="Segoe UI Semilight"/>
            </a:endParaRPr>
          </a:p>
        </p:txBody>
      </p:sp>
      <p:grpSp>
        <p:nvGrpSpPr>
          <p:cNvPr id="11" name="Group 10">
            <a:extLst>
              <a:ext uri="{FF2B5EF4-FFF2-40B4-BE49-F238E27FC236}">
                <a16:creationId xmlns:a16="http://schemas.microsoft.com/office/drawing/2014/main" id="{1AF97A49-5350-4AD2-B326-086EED699B3B}"/>
              </a:ext>
            </a:extLst>
          </p:cNvPr>
          <p:cNvGrpSpPr/>
          <p:nvPr/>
        </p:nvGrpSpPr>
        <p:grpSpPr>
          <a:xfrm>
            <a:off x="9991224" y="3802511"/>
            <a:ext cx="1856836" cy="2332588"/>
            <a:chOff x="10191568" y="3878262"/>
            <a:chExt cx="1894069" cy="2379361"/>
          </a:xfrm>
        </p:grpSpPr>
        <p:pic>
          <p:nvPicPr>
            <p:cNvPr id="12" name="Picture 11">
              <a:extLst>
                <a:ext uri="{FF2B5EF4-FFF2-40B4-BE49-F238E27FC236}">
                  <a16:creationId xmlns:a16="http://schemas.microsoft.com/office/drawing/2014/main" id="{01068765-2346-4CE0-8DC3-273140DE9EE3}"/>
                </a:ext>
              </a:extLst>
            </p:cNvPr>
            <p:cNvPicPr>
              <a:picLocks noChangeAspect="1"/>
            </p:cNvPicPr>
            <p:nvPr/>
          </p:nvPicPr>
          <p:blipFill>
            <a:blip r:embed="rId4"/>
            <a:stretch>
              <a:fillRect/>
            </a:stretch>
          </p:blipFill>
          <p:spPr>
            <a:xfrm>
              <a:off x="10191568" y="3878262"/>
              <a:ext cx="1894069" cy="202936"/>
            </a:xfrm>
            <a:prstGeom prst="rect">
              <a:avLst/>
            </a:prstGeom>
          </p:spPr>
        </p:pic>
        <p:pic>
          <p:nvPicPr>
            <p:cNvPr id="13" name="Picture 12">
              <a:extLst>
                <a:ext uri="{FF2B5EF4-FFF2-40B4-BE49-F238E27FC236}">
                  <a16:creationId xmlns:a16="http://schemas.microsoft.com/office/drawing/2014/main" id="{9DCD7D0C-E081-47AC-AD30-2B3FB82CC471}"/>
                </a:ext>
              </a:extLst>
            </p:cNvPr>
            <p:cNvPicPr>
              <a:picLocks noChangeAspect="1"/>
            </p:cNvPicPr>
            <p:nvPr/>
          </p:nvPicPr>
          <p:blipFill>
            <a:blip r:embed="rId4"/>
            <a:stretch>
              <a:fillRect/>
            </a:stretch>
          </p:blipFill>
          <p:spPr>
            <a:xfrm>
              <a:off x="10191568" y="4945062"/>
              <a:ext cx="1894069" cy="202936"/>
            </a:xfrm>
            <a:prstGeom prst="rect">
              <a:avLst/>
            </a:prstGeom>
          </p:spPr>
        </p:pic>
        <p:pic>
          <p:nvPicPr>
            <p:cNvPr id="14" name="Picture 13">
              <a:extLst>
                <a:ext uri="{FF2B5EF4-FFF2-40B4-BE49-F238E27FC236}">
                  <a16:creationId xmlns:a16="http://schemas.microsoft.com/office/drawing/2014/main" id="{C8413E0A-B17E-4E74-9DF7-7D5F76120AE9}"/>
                </a:ext>
              </a:extLst>
            </p:cNvPr>
            <p:cNvPicPr>
              <a:picLocks noChangeAspect="1"/>
            </p:cNvPicPr>
            <p:nvPr/>
          </p:nvPicPr>
          <p:blipFill>
            <a:blip r:embed="rId4"/>
            <a:stretch>
              <a:fillRect/>
            </a:stretch>
          </p:blipFill>
          <p:spPr>
            <a:xfrm>
              <a:off x="10191568" y="6054687"/>
              <a:ext cx="1894069" cy="202936"/>
            </a:xfrm>
            <a:prstGeom prst="rect">
              <a:avLst/>
            </a:prstGeom>
          </p:spPr>
        </p:pic>
      </p:grpSp>
    </p:spTree>
    <p:extLst>
      <p:ext uri="{BB962C8B-B14F-4D97-AF65-F5344CB8AC3E}">
        <p14:creationId xmlns:p14="http://schemas.microsoft.com/office/powerpoint/2010/main" val="244738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0CC1-2686-4A86-88BE-A87A4FA49D67}"/>
              </a:ext>
            </a:extLst>
          </p:cNvPr>
          <p:cNvSpPr>
            <a:spLocks noGrp="1"/>
          </p:cNvSpPr>
          <p:nvPr>
            <p:ph type="title"/>
          </p:nvPr>
        </p:nvSpPr>
        <p:spPr>
          <a:xfrm>
            <a:off x="457201" y="422010"/>
            <a:ext cx="6705600" cy="553998"/>
          </a:xfrm>
        </p:spPr>
        <p:txBody>
          <a:bodyPr>
            <a:noAutofit/>
          </a:bodyPr>
          <a:lstStyle/>
          <a:p>
            <a:r>
              <a:rPr lang="en-US" spc="-50" dirty="0">
                <a:ln w="3175">
                  <a:noFill/>
                </a:ln>
                <a:solidFill>
                  <a:schemeClr val="accent1"/>
                </a:solidFill>
                <a:latin typeface="+mn-lt"/>
                <a:ea typeface="+mn-ea"/>
                <a:cs typeface="Segoe UI" pitchFamily="34" charset="0"/>
              </a:rPr>
              <a:t>Asynchronous Actions</a:t>
            </a:r>
          </a:p>
        </p:txBody>
      </p:sp>
      <p:sp>
        <p:nvSpPr>
          <p:cNvPr id="7" name="Text Placeholder 2">
            <a:extLst>
              <a:ext uri="{FF2B5EF4-FFF2-40B4-BE49-F238E27FC236}">
                <a16:creationId xmlns:a16="http://schemas.microsoft.com/office/drawing/2014/main" id="{8254D8CE-B915-431F-AD9E-1DB2D83451E6}"/>
              </a:ext>
            </a:extLst>
          </p:cNvPr>
          <p:cNvSpPr>
            <a:spLocks noGrp="1"/>
          </p:cNvSpPr>
          <p:nvPr>
            <p:ph idx="1"/>
          </p:nvPr>
        </p:nvSpPr>
        <p:spPr>
          <a:xfrm>
            <a:off x="457201" y="1855894"/>
            <a:ext cx="6705600" cy="3742563"/>
          </a:xfrm>
        </p:spPr>
        <p:txBody>
          <a:bodyPr/>
          <a:lstStyle/>
          <a:p>
            <a:r>
              <a:rPr lang="en-US" dirty="0"/>
              <a:t>Any “trigger” can be in </a:t>
            </a:r>
            <a:br>
              <a:rPr lang="en-US" dirty="0"/>
            </a:br>
            <a:r>
              <a:rPr lang="en-US" dirty="0"/>
              <a:t>the middle of a Flow as well</a:t>
            </a:r>
          </a:p>
          <a:p>
            <a:pPr lvl="1"/>
            <a:r>
              <a:rPr lang="en-US" dirty="0"/>
              <a:t>For example, create a flow </a:t>
            </a:r>
            <a:br>
              <a:rPr lang="en-US" dirty="0"/>
            </a:br>
            <a:r>
              <a:rPr lang="en-US" dirty="0"/>
              <a:t>that waits for a reply to a </a:t>
            </a:r>
            <a:br>
              <a:rPr lang="en-US" dirty="0"/>
            </a:br>
            <a:r>
              <a:rPr lang="en-US" dirty="0"/>
              <a:t>certain thread in the middle</a:t>
            </a:r>
          </a:p>
          <a:p>
            <a:r>
              <a:rPr lang="en-US" dirty="0"/>
              <a:t>You probably want to configure </a:t>
            </a:r>
            <a:br>
              <a:rPr lang="en-US" dirty="0"/>
            </a:br>
            <a:r>
              <a:rPr lang="en-US" dirty="0"/>
              <a:t>a Time Out and handle that case</a:t>
            </a:r>
          </a:p>
          <a:p>
            <a:r>
              <a:rPr lang="en-US" dirty="0"/>
              <a:t>Do-Until might also be needed if other unrelated events may trigger</a:t>
            </a:r>
          </a:p>
        </p:txBody>
      </p:sp>
      <p:pic>
        <p:nvPicPr>
          <p:cNvPr id="8" name="Picture 7">
            <a:extLst>
              <a:ext uri="{FF2B5EF4-FFF2-40B4-BE49-F238E27FC236}">
                <a16:creationId xmlns:a16="http://schemas.microsoft.com/office/drawing/2014/main" id="{1D12BE8F-7C36-4635-8851-FA6837F89221}"/>
              </a:ext>
            </a:extLst>
          </p:cNvPr>
          <p:cNvPicPr>
            <a:picLocks noChangeAspect="1"/>
          </p:cNvPicPr>
          <p:nvPr/>
        </p:nvPicPr>
        <p:blipFill>
          <a:blip r:embed="rId2"/>
          <a:stretch>
            <a:fillRect/>
          </a:stretch>
        </p:blipFill>
        <p:spPr>
          <a:xfrm>
            <a:off x="7739446" y="976008"/>
            <a:ext cx="4319095" cy="1716962"/>
          </a:xfrm>
          <a:prstGeom prst="rect">
            <a:avLst/>
          </a:prstGeom>
        </p:spPr>
      </p:pic>
    </p:spTree>
    <p:extLst>
      <p:ext uri="{BB962C8B-B14F-4D97-AF65-F5344CB8AC3E}">
        <p14:creationId xmlns:p14="http://schemas.microsoft.com/office/powerpoint/2010/main" val="2701357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a:t>
            </a:r>
            <a:r>
              <a:rPr lang="en-US" b="1" dirty="0"/>
              <a:t>5</a:t>
            </a:r>
            <a:endParaRPr lang="en-US" b="1" kern="1200" dirty="0">
              <a:solidFill>
                <a:schemeClr val="tx1"/>
              </a:solidFill>
              <a:latin typeface="+mj-lt"/>
              <a:ea typeface="+mj-ea"/>
              <a:cs typeface="+mj-cs"/>
            </a:endParaRP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t>Learn to build more complex flows </a:t>
            </a:r>
          </a:p>
          <a:p>
            <a:pPr marL="457200" lvl="0" indent="-285750">
              <a:lnSpc>
                <a:spcPct val="90000"/>
              </a:lnSpc>
              <a:spcAft>
                <a:spcPts val="600"/>
              </a:spcAft>
              <a:buFont typeface="Wingdings" panose="05000000000000000000" pitchFamily="2" charset="2"/>
              <a:buChar char="ü"/>
            </a:pPr>
            <a:r>
              <a:rPr lang="en-US" sz="1600" dirty="0"/>
              <a:t>Build an approval request</a:t>
            </a:r>
          </a:p>
          <a:p>
            <a:pPr marL="457200" lvl="0" indent="-285750">
              <a:lnSpc>
                <a:spcPct val="90000"/>
              </a:lnSpc>
              <a:spcAft>
                <a:spcPts val="600"/>
              </a:spcAft>
              <a:buFont typeface="Wingdings" panose="05000000000000000000" pitchFamily="2" charset="2"/>
              <a:buChar char="ü"/>
            </a:pPr>
            <a:r>
              <a:rPr lang="en-US" sz="1600" dirty="0"/>
              <a:t>Build a flow that processes an approval request </a:t>
            </a:r>
          </a:p>
          <a:p>
            <a:pPr marL="457200" lvl="0" indent="-285750">
              <a:lnSpc>
                <a:spcPct val="90000"/>
              </a:lnSpc>
              <a:spcAft>
                <a:spcPts val="600"/>
              </a:spcAft>
              <a:buFont typeface="Wingdings" panose="05000000000000000000" pitchFamily="2" charset="2"/>
              <a:buChar char="ü"/>
            </a:pPr>
            <a:r>
              <a:rPr lang="en-US" sz="1600" dirty="0"/>
              <a:t>Create a flow that stores documents</a:t>
            </a:r>
          </a:p>
          <a:p>
            <a:pPr marL="457200" lvl="0" indent="-285750">
              <a:lnSpc>
                <a:spcPct val="90000"/>
              </a:lnSpc>
              <a:spcAft>
                <a:spcPts val="600"/>
              </a:spcAft>
              <a:buFont typeface="Wingdings" panose="05000000000000000000" pitchFamily="2" charset="2"/>
              <a:buChar char="ü"/>
            </a:pPr>
            <a:r>
              <a:rPr lang="en-US" sz="1600" dirty="0"/>
              <a:t>Build a flow that uses information like locations or date</a:t>
            </a:r>
          </a:p>
          <a:p>
            <a:pPr marL="457200" lvl="0" indent="-285750">
              <a:lnSpc>
                <a:spcPct val="90000"/>
              </a:lnSpc>
              <a:spcAft>
                <a:spcPts val="600"/>
              </a:spcAft>
              <a:buFont typeface="Wingdings" panose="05000000000000000000" pitchFamily="2" charset="2"/>
              <a:buChar char="ü"/>
            </a:pPr>
            <a:r>
              <a:rPr lang="en-US" sz="1600" dirty="0"/>
              <a:t>Build a flow accepts user input when run</a:t>
            </a:r>
          </a:p>
          <a:p>
            <a:pPr marL="457200" lvl="0" indent="-285750">
              <a:lnSpc>
                <a:spcPct val="90000"/>
              </a:lnSpc>
              <a:spcAft>
                <a:spcPts val="600"/>
              </a:spcAft>
              <a:buFont typeface="Wingdings" panose="05000000000000000000" pitchFamily="2" charset="2"/>
              <a:buChar char="ü"/>
            </a:pPr>
            <a:r>
              <a:rPr lang="en-US" sz="1600" dirty="0"/>
              <a:t>Learn to build a flow that runs at recurring time intervals</a:t>
            </a:r>
          </a:p>
          <a:p>
            <a:pPr marL="457200" lvl="0" indent="-285750">
              <a:lnSpc>
                <a:spcPct val="90000"/>
              </a:lnSpc>
              <a:spcAft>
                <a:spcPts val="600"/>
              </a:spcAft>
              <a:buFont typeface="Wingdings" panose="05000000000000000000" pitchFamily="2" charset="2"/>
              <a:buChar char="ü"/>
            </a:pPr>
            <a:r>
              <a:rPr lang="en-US" sz="1600" dirty="0"/>
              <a:t>Build a flow that runs when an event in Dynamics 365 occurs</a:t>
            </a:r>
          </a:p>
          <a:p>
            <a:pPr marL="457200" lvl="0" indent="-285750">
              <a:lnSpc>
                <a:spcPct val="90000"/>
              </a:lnSpc>
              <a:spcAft>
                <a:spcPts val="600"/>
              </a:spcAft>
              <a:buFont typeface="Wingdings" panose="05000000000000000000" pitchFamily="2" charset="2"/>
              <a:buChar char="ü"/>
            </a:pPr>
            <a:r>
              <a:rPr lang="en-US" sz="1600" dirty="0"/>
              <a:t>Build a flow that uses SQL</a:t>
            </a:r>
          </a:p>
          <a:p>
            <a:pPr marL="457200" lvl="0" indent="-285750">
              <a:lnSpc>
                <a:spcPct val="90000"/>
              </a:lnSpc>
              <a:spcAft>
                <a:spcPts val="600"/>
              </a:spcAft>
              <a:buFont typeface="Wingdings" panose="05000000000000000000" pitchFamily="2" charset="2"/>
              <a:buChar char="ü"/>
            </a:pPr>
            <a:r>
              <a:rPr lang="en-US" sz="1600" dirty="0"/>
              <a:t>Integrate PowerApps, Flow, and SharePoint</a:t>
            </a:r>
          </a:p>
          <a:p>
            <a:pPr marL="457200" lvl="0" indent="-285750">
              <a:lnSpc>
                <a:spcPct val="90000"/>
              </a:lnSpc>
              <a:spcAft>
                <a:spcPts val="600"/>
              </a:spcAft>
              <a:buFont typeface="Wingdings" panose="05000000000000000000" pitchFamily="2" charset="2"/>
              <a:buChar char="ü"/>
            </a:pPr>
            <a:r>
              <a:rPr lang="en-US" sz="1600" dirty="0"/>
              <a:t>Create a business process flow</a:t>
            </a:r>
          </a:p>
          <a:p>
            <a:pPr marL="457200" lvl="0" indent="-285750">
              <a:lnSpc>
                <a:spcPct val="90000"/>
              </a:lnSpc>
              <a:spcAft>
                <a:spcPts val="600"/>
              </a:spcAft>
              <a:buFont typeface="Wingdings" panose="05000000000000000000" pitchFamily="2" charset="2"/>
              <a:buChar char="ü"/>
            </a:pPr>
            <a:r>
              <a:rPr lang="en-US" sz="1600" dirty="0"/>
              <a:t>Create a business process flow that has conditions</a:t>
            </a:r>
          </a:p>
          <a:p>
            <a:pPr marL="457200" lvl="0" indent="-285750">
              <a:lnSpc>
                <a:spcPct val="90000"/>
              </a:lnSpc>
              <a:spcAft>
                <a:spcPts val="600"/>
              </a:spcAft>
              <a:buFont typeface="Wingdings" panose="05000000000000000000" pitchFamily="2" charset="2"/>
              <a:buChar char="ü"/>
            </a:pPr>
            <a:r>
              <a:rPr lang="en-US" sz="1600" dirty="0"/>
              <a:t>Monitor flows </a:t>
            </a:r>
          </a:p>
          <a:p>
            <a:pPr marL="457200" lvl="0" indent="-285750">
              <a:lnSpc>
                <a:spcPct val="90000"/>
              </a:lnSpc>
              <a:spcAft>
                <a:spcPts val="600"/>
              </a:spcAft>
              <a:buFont typeface="Wingdings" panose="05000000000000000000" pitchFamily="2" charset="2"/>
              <a:buChar char="ü"/>
            </a:pPr>
            <a:r>
              <a:rPr lang="en-US" sz="1600" dirty="0"/>
              <a:t>Sharing Flows </a:t>
            </a:r>
            <a:endParaRPr kumimoji="0" lang="en-US" sz="1600" b="0" i="0" u="none" strike="noStrike" cap="none" spc="0" normalizeH="0" baseline="0" noProof="0" dirty="0">
              <a:ln>
                <a:noFill/>
              </a:ln>
              <a:effectLst/>
              <a:uLnTx/>
              <a:uFillTx/>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204111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3792A8-02D9-4795-BCA2-5626E0F9108C}"/>
              </a:ext>
            </a:extLst>
          </p:cNvPr>
          <p:cNvSpPr>
            <a:spLocks noGrp="1"/>
          </p:cNvSpPr>
          <p:nvPr>
            <p:ph type="title"/>
          </p:nvPr>
        </p:nvSpPr>
        <p:spPr>
          <a:xfrm>
            <a:off x="457201" y="221286"/>
            <a:ext cx="6705600" cy="553998"/>
          </a:xfrm>
        </p:spPr>
        <p:txBody>
          <a:bodyPr>
            <a:noAutofit/>
          </a:bodyPr>
          <a:lstStyle/>
          <a:p>
            <a:r>
              <a:rPr lang="en-US" spc="-50" dirty="0">
                <a:ln w="3175">
                  <a:noFill/>
                </a:ln>
                <a:solidFill>
                  <a:schemeClr val="accent1"/>
                </a:solidFill>
                <a:latin typeface="+mn-lt"/>
                <a:ea typeface="+mn-ea"/>
                <a:cs typeface="Segoe UI" pitchFamily="34" charset="0"/>
              </a:rPr>
              <a:t>Normal action execution</a:t>
            </a:r>
          </a:p>
        </p:txBody>
      </p:sp>
      <p:sp>
        <p:nvSpPr>
          <p:cNvPr id="7" name="Text Placeholder 3">
            <a:extLst>
              <a:ext uri="{FF2B5EF4-FFF2-40B4-BE49-F238E27FC236}">
                <a16:creationId xmlns:a16="http://schemas.microsoft.com/office/drawing/2014/main" id="{95EC33B3-F845-4EB5-94EB-9903CB48BE47}"/>
              </a:ext>
            </a:extLst>
          </p:cNvPr>
          <p:cNvSpPr>
            <a:spLocks noGrp="1"/>
          </p:cNvSpPr>
          <p:nvPr>
            <p:ph idx="1"/>
          </p:nvPr>
        </p:nvSpPr>
        <p:spPr>
          <a:xfrm>
            <a:off x="457201" y="1107996"/>
            <a:ext cx="6705600" cy="4752070"/>
          </a:xfrm>
        </p:spPr>
        <p:txBody>
          <a:bodyPr/>
          <a:lstStyle/>
          <a:p>
            <a:r>
              <a:rPr lang="en-US" dirty="0"/>
              <a:t>Run in sequence </a:t>
            </a:r>
          </a:p>
          <a:p>
            <a:r>
              <a:rPr lang="en-US" dirty="0"/>
              <a:t>Flow terminates once an error (failure or timeout) is encountered</a:t>
            </a:r>
          </a:p>
          <a:p>
            <a:r>
              <a:rPr lang="en-US" dirty="0"/>
              <a:t>Skipped means the previous action didn’t run </a:t>
            </a:r>
          </a:p>
          <a:p>
            <a:r>
              <a:rPr lang="en-US" dirty="0"/>
              <a:t>Summary: four possible states for an action:</a:t>
            </a:r>
          </a:p>
          <a:p>
            <a:pPr lvl="1"/>
            <a:r>
              <a:rPr lang="en-US" dirty="0"/>
              <a:t>	Succeeded</a:t>
            </a:r>
          </a:p>
          <a:p>
            <a:pPr lvl="1"/>
            <a:r>
              <a:rPr lang="en-US" dirty="0"/>
              <a:t>	Failed</a:t>
            </a:r>
          </a:p>
          <a:p>
            <a:pPr lvl="1"/>
            <a:r>
              <a:rPr lang="en-US" dirty="0"/>
              <a:t>	Timed out</a:t>
            </a:r>
          </a:p>
          <a:p>
            <a:pPr lvl="1"/>
            <a:r>
              <a:rPr lang="en-US" dirty="0"/>
              <a:t>	Skipped</a:t>
            </a:r>
          </a:p>
        </p:txBody>
      </p:sp>
      <p:sp>
        <p:nvSpPr>
          <p:cNvPr id="8" name="clock_10">
            <a:extLst>
              <a:ext uri="{FF2B5EF4-FFF2-40B4-BE49-F238E27FC236}">
                <a16:creationId xmlns:a16="http://schemas.microsoft.com/office/drawing/2014/main" id="{DAFA8F61-E073-4F15-8107-8168658F907C}"/>
              </a:ext>
            </a:extLst>
          </p:cNvPr>
          <p:cNvSpPr>
            <a:spLocks noChangeAspect="1" noEditPoints="1"/>
          </p:cNvSpPr>
          <p:nvPr/>
        </p:nvSpPr>
        <p:spPr bwMode="auto">
          <a:xfrm>
            <a:off x="1083422" y="5260693"/>
            <a:ext cx="216948" cy="217707"/>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53535"/>
              </a:solidFill>
              <a:latin typeface="Segoe UI Semilight"/>
            </a:endParaRPr>
          </a:p>
        </p:txBody>
      </p:sp>
      <p:sp>
        <p:nvSpPr>
          <p:cNvPr id="9" name="arrow_25">
            <a:extLst>
              <a:ext uri="{FF2B5EF4-FFF2-40B4-BE49-F238E27FC236}">
                <a16:creationId xmlns:a16="http://schemas.microsoft.com/office/drawing/2014/main" id="{1424C4E1-534C-4851-B8FB-5A948BDF824D}"/>
              </a:ext>
            </a:extLst>
          </p:cNvPr>
          <p:cNvSpPr>
            <a:spLocks noChangeAspect="1" noEditPoints="1"/>
          </p:cNvSpPr>
          <p:nvPr/>
        </p:nvSpPr>
        <p:spPr bwMode="auto">
          <a:xfrm>
            <a:off x="1087193" y="5625710"/>
            <a:ext cx="213178" cy="2343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0" name="hand_3">
            <a:extLst>
              <a:ext uri="{FF2B5EF4-FFF2-40B4-BE49-F238E27FC236}">
                <a16:creationId xmlns:a16="http://schemas.microsoft.com/office/drawing/2014/main" id="{821CDC6D-DC82-41CD-B77B-F4C4EEE77891}"/>
              </a:ext>
            </a:extLst>
          </p:cNvPr>
          <p:cNvSpPr>
            <a:spLocks noChangeAspect="1"/>
          </p:cNvSpPr>
          <p:nvPr/>
        </p:nvSpPr>
        <p:spPr bwMode="auto">
          <a:xfrm>
            <a:off x="1083423" y="4438293"/>
            <a:ext cx="269238" cy="2358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
        <p:nvSpPr>
          <p:cNvPr id="11" name="hand_4">
            <a:extLst>
              <a:ext uri="{FF2B5EF4-FFF2-40B4-BE49-F238E27FC236}">
                <a16:creationId xmlns:a16="http://schemas.microsoft.com/office/drawing/2014/main" id="{D2BDC45F-3FBE-4317-91A8-EE0A812A99CE}"/>
              </a:ext>
            </a:extLst>
          </p:cNvPr>
          <p:cNvSpPr>
            <a:spLocks noChangeAspect="1"/>
          </p:cNvSpPr>
          <p:nvPr/>
        </p:nvSpPr>
        <p:spPr bwMode="auto">
          <a:xfrm>
            <a:off x="1083423" y="4915121"/>
            <a:ext cx="269238" cy="234146"/>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dirty="0">
              <a:solidFill>
                <a:srgbClr val="353535"/>
              </a:solidFill>
              <a:latin typeface="Segoe UI Semilight"/>
            </a:endParaRPr>
          </a:p>
        </p:txBody>
      </p:sp>
    </p:spTree>
    <p:extLst>
      <p:ext uri="{BB962C8B-B14F-4D97-AF65-F5344CB8AC3E}">
        <p14:creationId xmlns:p14="http://schemas.microsoft.com/office/powerpoint/2010/main" val="2627039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700B20-5350-4E69-AE8A-6E220D70A758}"/>
              </a:ext>
            </a:extLst>
          </p:cNvPr>
          <p:cNvSpPr>
            <a:spLocks noGrp="1"/>
          </p:cNvSpPr>
          <p:nvPr>
            <p:ph type="title"/>
          </p:nvPr>
        </p:nvSpPr>
        <p:spPr>
          <a:xfrm>
            <a:off x="546411" y="461895"/>
            <a:ext cx="6705600" cy="553998"/>
          </a:xfrm>
        </p:spPr>
        <p:txBody>
          <a:bodyPr>
            <a:noAutofit/>
          </a:bodyPr>
          <a:lstStyle/>
          <a:p>
            <a:r>
              <a:rPr lang="en-US" spc="-50" dirty="0">
                <a:ln w="3175">
                  <a:noFill/>
                </a:ln>
                <a:solidFill>
                  <a:schemeClr val="accent1"/>
                </a:solidFill>
                <a:latin typeface="+mn-lt"/>
                <a:ea typeface="+mn-ea"/>
                <a:cs typeface="Segoe UI" pitchFamily="34" charset="0"/>
              </a:rPr>
              <a:t>Action settings</a:t>
            </a:r>
          </a:p>
        </p:txBody>
      </p:sp>
      <p:sp>
        <p:nvSpPr>
          <p:cNvPr id="7" name="Text Placeholder 2">
            <a:extLst>
              <a:ext uri="{FF2B5EF4-FFF2-40B4-BE49-F238E27FC236}">
                <a16:creationId xmlns:a16="http://schemas.microsoft.com/office/drawing/2014/main" id="{F5EE86A4-2FA7-4A77-932B-C6D4BFB6BCE4}"/>
              </a:ext>
            </a:extLst>
          </p:cNvPr>
          <p:cNvSpPr>
            <a:spLocks noGrp="1"/>
          </p:cNvSpPr>
          <p:nvPr>
            <p:ph idx="1"/>
          </p:nvPr>
        </p:nvSpPr>
        <p:spPr>
          <a:xfrm>
            <a:off x="457201" y="1855894"/>
            <a:ext cx="6705600" cy="4481227"/>
          </a:xfrm>
        </p:spPr>
        <p:txBody>
          <a:bodyPr/>
          <a:lstStyle/>
          <a:p>
            <a:r>
              <a:rPr lang="en-US" dirty="0"/>
              <a:t>The “…” menu contains entry points to Settings and Configure run after</a:t>
            </a:r>
          </a:p>
          <a:p>
            <a:endParaRPr lang="en-US" dirty="0"/>
          </a:p>
          <a:p>
            <a:r>
              <a:rPr lang="en-US" dirty="0"/>
              <a:t>Settings lets you configure:</a:t>
            </a:r>
          </a:p>
          <a:p>
            <a:r>
              <a:rPr lang="en-US" dirty="0"/>
              <a:t>Async Actions</a:t>
            </a:r>
          </a:p>
          <a:p>
            <a:r>
              <a:rPr lang="en-US" dirty="0"/>
              <a:t>Timeout</a:t>
            </a:r>
          </a:p>
          <a:p>
            <a:r>
              <a:rPr lang="en-US" dirty="0"/>
              <a:t>Retry policy</a:t>
            </a:r>
          </a:p>
          <a:p>
            <a:r>
              <a:rPr lang="en-US" dirty="0"/>
              <a:t>Sequential</a:t>
            </a:r>
          </a:p>
          <a:p>
            <a:r>
              <a:rPr lang="en-US" dirty="0"/>
              <a:t>And more!</a:t>
            </a:r>
          </a:p>
        </p:txBody>
      </p:sp>
      <p:pic>
        <p:nvPicPr>
          <p:cNvPr id="8" name="Picture 7">
            <a:extLst>
              <a:ext uri="{FF2B5EF4-FFF2-40B4-BE49-F238E27FC236}">
                <a16:creationId xmlns:a16="http://schemas.microsoft.com/office/drawing/2014/main" id="{2A147A3D-55F3-47E1-935D-C2D362C65A1A}"/>
              </a:ext>
            </a:extLst>
          </p:cNvPr>
          <p:cNvPicPr>
            <a:picLocks noChangeAspect="1"/>
          </p:cNvPicPr>
          <p:nvPr/>
        </p:nvPicPr>
        <p:blipFill>
          <a:blip r:embed="rId2"/>
          <a:stretch>
            <a:fillRect/>
          </a:stretch>
        </p:blipFill>
        <p:spPr>
          <a:xfrm>
            <a:off x="8431638" y="2304558"/>
            <a:ext cx="3335844" cy="2248884"/>
          </a:xfrm>
          <a:prstGeom prst="rect">
            <a:avLst/>
          </a:prstGeom>
        </p:spPr>
      </p:pic>
    </p:spTree>
    <p:extLst>
      <p:ext uri="{BB962C8B-B14F-4D97-AF65-F5344CB8AC3E}">
        <p14:creationId xmlns:p14="http://schemas.microsoft.com/office/powerpoint/2010/main" val="3325879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B6470-B5F1-4CB5-AA87-CF26B5846329}"/>
              </a:ext>
            </a:extLst>
          </p:cNvPr>
          <p:cNvSpPr>
            <a:spLocks noGrp="1"/>
          </p:cNvSpPr>
          <p:nvPr>
            <p:ph type="title"/>
          </p:nvPr>
        </p:nvSpPr>
        <p:spPr>
          <a:xfrm>
            <a:off x="535260" y="446049"/>
            <a:ext cx="6705600" cy="553998"/>
          </a:xfrm>
        </p:spPr>
        <p:txBody>
          <a:bodyPr>
            <a:noAutofit/>
          </a:bodyPr>
          <a:lstStyle/>
          <a:p>
            <a:r>
              <a:rPr lang="en-US" spc="-50" dirty="0">
                <a:ln w="3175">
                  <a:noFill/>
                </a:ln>
                <a:solidFill>
                  <a:schemeClr val="accent1"/>
                </a:solidFill>
                <a:latin typeface="+mn-lt"/>
                <a:ea typeface="+mn-ea"/>
                <a:cs typeface="Segoe UI" pitchFamily="34" charset="0"/>
              </a:rPr>
              <a:t>Error handling</a:t>
            </a:r>
          </a:p>
        </p:txBody>
      </p:sp>
      <p:sp>
        <p:nvSpPr>
          <p:cNvPr id="7" name="Text Placeholder 2">
            <a:extLst>
              <a:ext uri="{FF2B5EF4-FFF2-40B4-BE49-F238E27FC236}">
                <a16:creationId xmlns:a16="http://schemas.microsoft.com/office/drawing/2014/main" id="{6001D88D-6728-4970-ABCA-913EEF431D61}"/>
              </a:ext>
            </a:extLst>
          </p:cNvPr>
          <p:cNvSpPr>
            <a:spLocks noGrp="1"/>
          </p:cNvSpPr>
          <p:nvPr>
            <p:ph idx="1"/>
          </p:nvPr>
        </p:nvSpPr>
        <p:spPr>
          <a:xfrm>
            <a:off x="457201" y="1855894"/>
            <a:ext cx="6705600" cy="4651903"/>
          </a:xfrm>
        </p:spPr>
        <p:txBody>
          <a:bodyPr>
            <a:noAutofit/>
          </a:bodyPr>
          <a:lstStyle/>
          <a:p>
            <a:r>
              <a:rPr lang="en-US" sz="2400" dirty="0"/>
              <a:t>Select the Run After </a:t>
            </a:r>
            <a:br>
              <a:rPr lang="en-US" sz="2400" dirty="0"/>
            </a:br>
            <a:r>
              <a:rPr lang="en-US" sz="2400" dirty="0"/>
              <a:t>option in the action menu</a:t>
            </a:r>
          </a:p>
          <a:p>
            <a:pPr lvl="1"/>
            <a:r>
              <a:rPr lang="en-US" sz="2400" dirty="0"/>
              <a:t>Choose which error conditions, </a:t>
            </a:r>
            <a:br>
              <a:rPr lang="en-US" sz="2400" dirty="0"/>
            </a:br>
            <a:r>
              <a:rPr lang="en-US" sz="2400" dirty="0"/>
              <a:t>the arrow will turn dotted red</a:t>
            </a:r>
          </a:p>
          <a:p>
            <a:endParaRPr lang="en-US" sz="2400" dirty="0"/>
          </a:p>
          <a:p>
            <a:r>
              <a:rPr lang="en-US" sz="2400" dirty="0"/>
              <a:t>Use parallels for errors that </a:t>
            </a:r>
            <a:br>
              <a:rPr lang="en-US" sz="2400" dirty="0"/>
            </a:br>
            <a:r>
              <a:rPr lang="en-US" sz="2400" dirty="0"/>
              <a:t>aren’t at the end of the flow</a:t>
            </a:r>
          </a:p>
          <a:p>
            <a:endParaRPr lang="en-US" sz="2400" dirty="0"/>
          </a:p>
          <a:p>
            <a:r>
              <a:rPr lang="en-US" sz="2400" dirty="0"/>
              <a:t>Retry policy by default handles transient failures</a:t>
            </a:r>
          </a:p>
          <a:p>
            <a:pPr lvl="1"/>
            <a:r>
              <a:rPr lang="en-US" sz="2400" dirty="0"/>
              <a:t>Recommended to choose exponential policies as they can go for a long period of time</a:t>
            </a:r>
          </a:p>
        </p:txBody>
      </p:sp>
      <p:pic>
        <p:nvPicPr>
          <p:cNvPr id="8" name="Picture 7">
            <a:extLst>
              <a:ext uri="{FF2B5EF4-FFF2-40B4-BE49-F238E27FC236}">
                <a16:creationId xmlns:a16="http://schemas.microsoft.com/office/drawing/2014/main" id="{1FC321B8-0575-4CCF-BADF-6119E50BACB7}"/>
              </a:ext>
            </a:extLst>
          </p:cNvPr>
          <p:cNvPicPr>
            <a:picLocks noChangeAspect="1"/>
          </p:cNvPicPr>
          <p:nvPr/>
        </p:nvPicPr>
        <p:blipFill rotWithShape="1">
          <a:blip r:embed="rId2"/>
          <a:srcRect l="1206" t="1553" r="427" b="-1"/>
          <a:stretch/>
        </p:blipFill>
        <p:spPr>
          <a:xfrm>
            <a:off x="7739446" y="813865"/>
            <a:ext cx="4325653" cy="2166922"/>
          </a:xfrm>
          <a:prstGeom prst="rect">
            <a:avLst/>
          </a:prstGeom>
        </p:spPr>
      </p:pic>
      <p:pic>
        <p:nvPicPr>
          <p:cNvPr id="9" name="Picture 8">
            <a:extLst>
              <a:ext uri="{FF2B5EF4-FFF2-40B4-BE49-F238E27FC236}">
                <a16:creationId xmlns:a16="http://schemas.microsoft.com/office/drawing/2014/main" id="{656EE76E-EA88-458E-8CCF-52B7D4AF0C53}"/>
              </a:ext>
            </a:extLst>
          </p:cNvPr>
          <p:cNvPicPr>
            <a:picLocks noChangeAspect="1"/>
          </p:cNvPicPr>
          <p:nvPr/>
        </p:nvPicPr>
        <p:blipFill>
          <a:blip r:embed="rId3"/>
          <a:stretch>
            <a:fillRect/>
          </a:stretch>
        </p:blipFill>
        <p:spPr>
          <a:xfrm>
            <a:off x="7739446" y="4624233"/>
            <a:ext cx="4341025" cy="1883564"/>
          </a:xfrm>
          <a:prstGeom prst="rect">
            <a:avLst/>
          </a:prstGeom>
        </p:spPr>
      </p:pic>
    </p:spTree>
    <p:extLst>
      <p:ext uri="{BB962C8B-B14F-4D97-AF65-F5344CB8AC3E}">
        <p14:creationId xmlns:p14="http://schemas.microsoft.com/office/powerpoint/2010/main" val="31202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a:t>
            </a:r>
            <a:r>
              <a:rPr lang="en-GB" sz="2000">
                <a:solidFill>
                  <a:srgbClr val="1A1A1A"/>
                </a:solidFill>
                <a:latin typeface="Calibri" panose="020F0502020204030204" pitchFamily="34" charset="0"/>
                <a:ea typeface="Times New Roman" panose="02020603050405020304" pitchFamily="18" charset="0"/>
                <a:cs typeface="Calibri" panose="020F0502020204030204" pitchFamily="34" charset="0"/>
              </a:rPr>
              <a:t>you can </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Innovation platform</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justify once, unlimited innovations forever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Easy first step to your digital transformation journey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unique &amp; </a:t>
            </a: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inclusive IT and Business innovation culture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philosophy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One Microsoft Story – MS understands business of Platforms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Company-wide digitized with easy-to-use mobile/IoT enabled applications even for frontline workers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Significantly lowered cost of automation, digitization and innovation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Fuss-less continuous innovations </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citizen development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6</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2278173"/>
            <a:ext cx="6467867" cy="1602451"/>
          </a:xfrm>
          <a:prstGeom prst="rect">
            <a:avLst/>
          </a:prstGeom>
        </p:spPr>
        <p:txBody>
          <a:bodyPr vert="horz" lIns="91440" tIns="45720" rIns="91440" bIns="45720" rtlCol="0" anchor="ctr">
            <a:normAutofit/>
          </a:bodyPr>
          <a:lstStyle/>
          <a:p>
            <a:pPr marL="400050" lvl="0" indent="-342900">
              <a:lnSpc>
                <a:spcPct val="90000"/>
              </a:lnSpc>
              <a:spcAft>
                <a:spcPts val="600"/>
              </a:spcAft>
              <a:buFont typeface="Wingdings" panose="05000000000000000000" pitchFamily="2" charset="2"/>
              <a:buChar char="ü"/>
            </a:pPr>
            <a:r>
              <a:rPr lang="en-US" sz="2400" dirty="0">
                <a:solidFill>
                  <a:srgbClr val="4C5A67"/>
                </a:solidFill>
              </a:rPr>
              <a:t>Standard and premium connectors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Connecting to web services</a:t>
            </a:r>
          </a:p>
          <a:p>
            <a:pPr marL="400050" lvl="0" indent="-342900">
              <a:lnSpc>
                <a:spcPct val="90000"/>
              </a:lnSpc>
              <a:spcAft>
                <a:spcPts val="600"/>
              </a:spcAft>
              <a:buFont typeface="Wingdings" panose="05000000000000000000" pitchFamily="2" charset="2"/>
              <a:buChar char="ü"/>
            </a:pPr>
            <a:r>
              <a:rPr lang="en-US" sz="2400" dirty="0">
                <a:solidFill>
                  <a:srgbClr val="4C5A67"/>
                </a:solidFill>
              </a:rPr>
              <a:t>Using Flow with on-premises data</a:t>
            </a:r>
            <a:endParaRPr kumimoji="0" lang="en-US" sz="24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928799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94493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221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8554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744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550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71637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22128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30179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17650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8647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41500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517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23117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293958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0CA8-1D39-45AC-8385-009524ADC55C}"/>
              </a:ext>
            </a:extLst>
          </p:cNvPr>
          <p:cNvSpPr>
            <a:spLocks noGrp="1"/>
          </p:cNvSpPr>
          <p:nvPr>
            <p:ph type="title"/>
          </p:nvPr>
        </p:nvSpPr>
        <p:spPr>
          <a:xfrm>
            <a:off x="1136428" y="627564"/>
            <a:ext cx="7474172" cy="1325563"/>
          </a:xfrm>
        </p:spPr>
        <p:txBody>
          <a:bodyPr vert="horz" lIns="91440" tIns="45720" rIns="91440" bIns="45720" rtlCol="0" anchor="ctr">
            <a:normAutofit/>
          </a:bodyPr>
          <a:lstStyle/>
          <a:p>
            <a:r>
              <a:rPr lang="en-US" b="1" kern="1200" dirty="0">
                <a:solidFill>
                  <a:schemeClr val="tx1"/>
                </a:solidFill>
                <a:latin typeface="+mj-lt"/>
                <a:ea typeface="+mj-ea"/>
                <a:cs typeface="+mj-cs"/>
              </a:rPr>
              <a:t>Module 7</a:t>
            </a:r>
          </a:p>
        </p:txBody>
      </p:sp>
      <p:sp>
        <p:nvSpPr>
          <p:cNvPr id="6" name="Rectangle 5">
            <a:extLst>
              <a:ext uri="{FF2B5EF4-FFF2-40B4-BE49-F238E27FC236}">
                <a16:creationId xmlns:a16="http://schemas.microsoft.com/office/drawing/2014/main" id="{91754138-241F-4002-8420-5AF9FFFA867F}"/>
              </a:ext>
            </a:extLst>
          </p:cNvPr>
          <p:cNvSpPr/>
          <p:nvPr/>
        </p:nvSpPr>
        <p:spPr>
          <a:xfrm>
            <a:off x="1136429" y="1739591"/>
            <a:ext cx="6467867" cy="4627756"/>
          </a:xfrm>
          <a:prstGeom prst="rect">
            <a:avLst/>
          </a:prstGeom>
        </p:spPr>
        <p:txBody>
          <a:bodyPr vert="horz" lIns="91440" tIns="45720" rIns="91440" bIns="45720" rtlCol="0" anchor="ctr">
            <a:noAutofit/>
          </a:bodyPr>
          <a:lstStyle/>
          <a:p>
            <a:pPr marL="457200" lvl="0" indent="-285750">
              <a:lnSpc>
                <a:spcPct val="90000"/>
              </a:lnSpc>
              <a:spcAft>
                <a:spcPts val="600"/>
              </a:spcAft>
              <a:buFont typeface="Wingdings" panose="05000000000000000000" pitchFamily="2" charset="2"/>
              <a:buChar char="ü"/>
            </a:pPr>
            <a:r>
              <a:rPr lang="en-US" sz="1600" dirty="0">
                <a:solidFill>
                  <a:srgbClr val="4C5A67"/>
                </a:solidFill>
              </a:rPr>
              <a:t>Administer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 </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Learn how to distribute button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Maintaining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View history and analytics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Sharing a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Export and import Flows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Office 365 administration for Flow</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Environments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policies</a:t>
            </a:r>
          </a:p>
          <a:p>
            <a:pPr marL="457200" lvl="0" indent="-285750">
              <a:lnSpc>
                <a:spcPct val="90000"/>
              </a:lnSpc>
              <a:spcAft>
                <a:spcPts val="600"/>
              </a:spcAft>
              <a:buFont typeface="Wingdings" panose="05000000000000000000" pitchFamily="2" charset="2"/>
              <a:buChar char="ü"/>
            </a:pPr>
            <a:r>
              <a:rPr lang="en-US" sz="1600" dirty="0">
                <a:solidFill>
                  <a:srgbClr val="4C5A67"/>
                </a:solidFill>
              </a:rPr>
              <a:t>Data integration</a:t>
            </a:r>
            <a:endParaRPr kumimoji="0" lang="en-US" sz="16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nt">
            <a:extLst>
              <a:ext uri="{FF2B5EF4-FFF2-40B4-BE49-F238E27FC236}">
                <a16:creationId xmlns:a16="http://schemas.microsoft.com/office/drawing/2014/main" id="{644C6A48-8D81-45F8-9701-A6693B16B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58666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1503081"/>
            <a:ext cx="6768085" cy="2031325"/>
          </a:xfrm>
        </p:spPr>
        <p:txBody>
          <a:bodyPr/>
          <a:lstStyle/>
          <a:p>
            <a:pPr>
              <a:lnSpc>
                <a:spcPct val="100000"/>
              </a:lnSpc>
              <a:spcBef>
                <a:spcPts val="50"/>
              </a:spcBef>
            </a:pPr>
            <a:br>
              <a:rPr lang="en-US" sz="2400" dirty="0">
                <a:latin typeface="Times New Roman"/>
                <a:cs typeface="Times New Roman"/>
              </a:rPr>
            </a:br>
            <a:r>
              <a:rPr lang="en-US" b="1" dirty="0">
                <a:latin typeface="Carlito"/>
                <a:cs typeface="Carlito"/>
              </a:rPr>
              <a:t>AN </a:t>
            </a:r>
            <a:r>
              <a:rPr lang="en-US" b="1" spc="-10" dirty="0">
                <a:latin typeface="Carlito"/>
                <a:cs typeface="Carlito"/>
              </a:rPr>
              <a:t>OVERVIEW </a:t>
            </a:r>
            <a:r>
              <a:rPr lang="en-US" b="1" dirty="0">
                <a:latin typeface="Carlito"/>
                <a:cs typeface="Carlito"/>
              </a:rPr>
              <a:t>OF  </a:t>
            </a:r>
            <a:r>
              <a:rPr lang="en-US" b="1" spc="-5" dirty="0">
                <a:latin typeface="Carlito"/>
                <a:cs typeface="Carlito"/>
              </a:rPr>
              <a:t>MICROSOFT POWER  </a:t>
            </a:r>
            <a:r>
              <a:rPr lang="en-US" b="1" spc="-20" dirty="0">
                <a:latin typeface="Carlito"/>
                <a:cs typeface="Carlito"/>
              </a:rPr>
              <a:t>PLATFORM</a:t>
            </a:r>
            <a:r>
              <a:rPr lang="en-US" b="1" spc="-60" dirty="0">
                <a:latin typeface="Carlito"/>
                <a:cs typeface="Carlito"/>
              </a:rPr>
              <a:t> </a:t>
            </a:r>
            <a:r>
              <a:rPr lang="en-US" b="1" spc="-5" dirty="0">
                <a:latin typeface="Carlito"/>
                <a:cs typeface="Carlito"/>
              </a:rPr>
              <a:t>ARCHITECTURE</a:t>
            </a:r>
            <a:endParaRPr lang="en-GB" dirty="0"/>
          </a:p>
        </p:txBody>
      </p:sp>
    </p:spTree>
    <p:extLst>
      <p:ext uri="{BB962C8B-B14F-4D97-AF65-F5344CB8AC3E}">
        <p14:creationId xmlns:p14="http://schemas.microsoft.com/office/powerpoint/2010/main" val="26623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1937</TotalTime>
  <Words>9970</Words>
  <Application>Microsoft Office PowerPoint</Application>
  <PresentationFormat>Widescreen</PresentationFormat>
  <Paragraphs>1624</Paragraphs>
  <Slides>156</Slides>
  <Notes>94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156</vt:i4>
      </vt:variant>
    </vt:vector>
  </HeadingPairs>
  <TitlesOfParts>
    <vt:vector size="180" baseType="lpstr">
      <vt:lpstr>Arial</vt:lpstr>
      <vt:lpstr>Arial Black</vt:lpstr>
      <vt:lpstr>Calibri</vt:lpstr>
      <vt:lpstr>Calibri Light</vt:lpstr>
      <vt:lpstr>Carlito</vt:lpstr>
      <vt:lpstr>Consolas</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2_5-50002_Ignite_Breakout_Template</vt:lpstr>
      <vt:lpstr>5-50203_Microsoft_Ignite_Template</vt:lpstr>
      <vt:lpstr>1_Office Theme</vt:lpstr>
      <vt:lpstr>5-50195_Microsoft_Build_Template</vt:lpstr>
      <vt:lpstr>2_Office Theme</vt:lpstr>
      <vt:lpstr>1_M365 PPT Template - 2017</vt:lpstr>
      <vt:lpstr>3_Office Theme</vt:lpstr>
      <vt:lpstr>4_Office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 (Data verse)?</vt:lpstr>
      <vt:lpstr>Module 1</vt:lpstr>
      <vt:lpstr>Introduction</vt:lpstr>
      <vt:lpstr>Where we come from </vt:lpstr>
      <vt:lpstr>Where we come from </vt:lpstr>
      <vt:lpstr>What is Power Automate?</vt:lpstr>
      <vt:lpstr>PowerPoint Presentation</vt:lpstr>
      <vt:lpstr>Microsoft Power Automate plan for you</vt:lpstr>
      <vt:lpstr>Types of Flows</vt:lpstr>
      <vt:lpstr>Flow Components</vt:lpstr>
      <vt:lpstr>Differences between Power Automate and Workflows </vt:lpstr>
      <vt:lpstr>Benefits of automation</vt:lpstr>
      <vt:lpstr>Build your own flows in an easy to use visual designer</vt:lpstr>
      <vt:lpstr>Setup Environment</vt:lpstr>
      <vt:lpstr>Module 2</vt:lpstr>
      <vt:lpstr>Actions in flows</vt:lpstr>
      <vt:lpstr>Flowing data</vt:lpstr>
      <vt:lpstr>Demo &amp; Hands-on</vt:lpstr>
      <vt:lpstr>Module 3</vt:lpstr>
      <vt:lpstr>Using expressions </vt:lpstr>
      <vt:lpstr>PowerPoint Presentation</vt:lpstr>
      <vt:lpstr>PowerPoint Presentation</vt:lpstr>
      <vt:lpstr>PowerPoint Presentation</vt:lpstr>
      <vt:lpstr>Data types and formats</vt:lpstr>
      <vt:lpstr>Handling content conversion</vt:lpstr>
      <vt:lpstr>The if() expression</vt:lpstr>
      <vt:lpstr>Handling optional values</vt:lpstr>
      <vt:lpstr>Working with Arrays</vt:lpstr>
      <vt:lpstr>What are Arrays?</vt:lpstr>
      <vt:lpstr>Apply to each</vt:lpstr>
      <vt:lpstr>Getting certain list items </vt:lpstr>
      <vt:lpstr>Convert the list to a string</vt:lpstr>
      <vt:lpstr>Filtering </vt:lpstr>
      <vt:lpstr>Transforming Arrays </vt:lpstr>
      <vt:lpstr>Passing data into arrays</vt:lpstr>
      <vt:lpstr>Checking list containment or duplicates</vt:lpstr>
      <vt:lpstr>Variables</vt:lpstr>
      <vt:lpstr>Escaping rules</vt:lpstr>
      <vt:lpstr>Module 4</vt:lpstr>
      <vt:lpstr>Control flow and action settings</vt:lpstr>
      <vt:lpstr>Parallel execution</vt:lpstr>
      <vt:lpstr>Looping</vt:lpstr>
      <vt:lpstr>Terminate flows</vt:lpstr>
      <vt:lpstr>Asynchronous Actions</vt:lpstr>
      <vt:lpstr>Module 5</vt:lpstr>
      <vt:lpstr>Approval Workflow</vt:lpstr>
      <vt:lpstr>Approve / Reject Workflow</vt:lpstr>
      <vt:lpstr>Sequential approval flows.</vt:lpstr>
      <vt:lpstr>Parallel approval flows</vt:lpstr>
      <vt:lpstr>View and manage pending approval requests</vt:lpstr>
      <vt:lpstr>Errorless workflows</vt:lpstr>
      <vt:lpstr>Normal action execution</vt:lpstr>
      <vt:lpstr>Action settings</vt:lpstr>
      <vt:lpstr>Error handling</vt:lpstr>
      <vt:lpstr>Try, Catch, Finally and Scope</vt:lpstr>
      <vt:lpstr>Power Apps Integration flow</vt:lpstr>
      <vt:lpstr>Power Apps Integration flow</vt:lpstr>
      <vt:lpstr>SQL Server Integration flow</vt:lpstr>
      <vt:lpstr>SQL Server Integration flow</vt:lpstr>
      <vt:lpstr>Module 6</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Calling Microsoft Flow from your application</vt:lpstr>
      <vt:lpstr>Calling Microsoft Flow from your application</vt:lpstr>
      <vt:lpstr>Azure Cognitive Services AI Integration flow</vt:lpstr>
      <vt:lpstr>Azure Cognitive Services AI Integration flow</vt:lpstr>
      <vt:lpstr>Module 7</vt:lpstr>
      <vt:lpstr> AN OVERVIEW OF  MICROSOFT POWER  PLATFORM ARCHITECTURE</vt:lpstr>
      <vt:lpstr>Know your environments</vt:lpstr>
      <vt:lpstr>Know your environments</vt:lpstr>
      <vt:lpstr>Environment key facts </vt:lpstr>
      <vt:lpstr>Types of environments</vt:lpstr>
      <vt:lpstr>Establish an environment strategy</vt:lpstr>
      <vt:lpstr>Default Environment</vt:lpstr>
      <vt:lpstr>Power Platform Environments are built on Azure</vt:lpstr>
      <vt:lpstr>Office 365 Tenant and Default Environment</vt:lpstr>
      <vt:lpstr>Default Environment embedded connections</vt:lpstr>
      <vt:lpstr>Environment Permissions in Default</vt:lpstr>
      <vt:lpstr>Using On Premise Data</vt:lpstr>
      <vt:lpstr>Example environment strategy</vt:lpstr>
      <vt:lpstr>Provisioning New Environments</vt:lpstr>
      <vt:lpstr>Data Loss Prevention</vt:lpstr>
      <vt:lpstr>SECURING YOUR  ENVIRONMENTS</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  with DLP policies</vt:lpstr>
      <vt:lpstr>Applying to environments</vt:lpstr>
      <vt:lpstr>Setup data loss prevention (DLP) policies</vt:lpstr>
      <vt:lpstr>Setup data loss prevention (DLP) policies</vt:lpstr>
      <vt:lpstr>Setup data loss prevention (DLP) policies</vt:lpstr>
      <vt:lpstr>Monitor</vt:lpstr>
      <vt:lpstr>Admin reporting and analytics in the Power Platform admin center</vt:lpstr>
      <vt:lpstr>Logs &amp; analytics – see what’s happening</vt:lpstr>
      <vt:lpstr>Logs &amp; analytics – see what’s happening</vt:lpstr>
      <vt:lpstr>Logs &amp; analytics – see what’s happening</vt:lpstr>
      <vt:lpstr>Office Audit</vt:lpstr>
      <vt:lpstr>Configure audit logs</vt:lpstr>
      <vt:lpstr>Office 365 Activity Logging</vt:lpstr>
      <vt:lpstr>Which activity logs are supported?</vt:lpstr>
      <vt:lpstr>Logs &amp; analytics – see what’s happening</vt:lpstr>
      <vt:lpstr>Logs &amp; analytics – see what’s happening</vt:lpstr>
      <vt:lpstr>Enable Office 365 activity logging</vt:lpstr>
      <vt:lpstr>Build flows to alert on key audit events</vt:lpstr>
      <vt:lpstr>CDS Auditing</vt:lpstr>
      <vt:lpstr>Enable CDS auditing for the environment</vt:lpstr>
      <vt:lpstr>Enable for Entity and Field</vt:lpstr>
      <vt:lpstr>Alert &amp; act on that activity</vt:lpstr>
      <vt:lpstr>Leverage management connectors &amp; PowerShell as powerful reporting tools + tools for action</vt:lpstr>
      <vt:lpstr>Establish and automate your audit process</vt:lpstr>
      <vt:lpstr>Welcome new makers and identify champions</vt:lpstr>
      <vt:lpstr>Power Automate Analytics </vt:lpstr>
      <vt:lpstr>Audit log info</vt:lpstr>
      <vt:lpstr>Best Practices</vt:lpstr>
      <vt:lpstr>Best Practices for Flow Authoring</vt:lpstr>
      <vt:lpstr>Microsoft Flow Documentation</vt:lpstr>
      <vt:lpstr>Q &amp; 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29</cp:revision>
  <dcterms:created xsi:type="dcterms:W3CDTF">2020-03-19T04:07:17Z</dcterms:created>
  <dcterms:modified xsi:type="dcterms:W3CDTF">2021-08-27T12:28:17Z</dcterms:modified>
</cp:coreProperties>
</file>